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375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406" r:id="rId13"/>
    <p:sldId id="396" r:id="rId14"/>
    <p:sldId id="397" r:id="rId15"/>
    <p:sldId id="398" r:id="rId16"/>
    <p:sldId id="404" r:id="rId17"/>
    <p:sldId id="399" r:id="rId18"/>
    <p:sldId id="400" r:id="rId19"/>
    <p:sldId id="401" r:id="rId20"/>
    <p:sldId id="402" r:id="rId21"/>
    <p:sldId id="403" r:id="rId22"/>
    <p:sldId id="405" r:id="rId23"/>
    <p:sldId id="407" r:id="rId24"/>
    <p:sldId id="408" r:id="rId25"/>
    <p:sldId id="409" r:id="rId26"/>
    <p:sldId id="410" r:id="rId27"/>
    <p:sldId id="411" r:id="rId28"/>
    <p:sldId id="419" r:id="rId29"/>
    <p:sldId id="420" r:id="rId30"/>
    <p:sldId id="421" r:id="rId31"/>
    <p:sldId id="422" r:id="rId32"/>
    <p:sldId id="423" r:id="rId33"/>
    <p:sldId id="424" r:id="rId34"/>
    <p:sldId id="412" r:id="rId35"/>
    <p:sldId id="413" r:id="rId36"/>
    <p:sldId id="414" r:id="rId37"/>
    <p:sldId id="417" r:id="rId38"/>
    <p:sldId id="418" r:id="rId39"/>
    <p:sldId id="382" r:id="rId4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dro Speth" initials="SS" lastIdx="5" clrIdx="0">
    <p:extLst>
      <p:ext uri="{19B8F6BF-5375-455C-9EA6-DF929625EA0E}">
        <p15:presenceInfo xmlns:p15="http://schemas.microsoft.com/office/powerpoint/2012/main" userId="S::sandro.speth@studentpartners.de::fd19869b-0166-47f2-86fe-52bda3339a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5" autoAdjust="0"/>
    <p:restoredTop sz="91079" autoAdjust="0"/>
  </p:normalViewPr>
  <p:slideViewPr>
    <p:cSldViewPr snapToGrid="0">
      <p:cViewPr varScale="1">
        <p:scale>
          <a:sx n="159" d="100"/>
          <a:sy n="159" d="100"/>
        </p:scale>
        <p:origin x="208" y="176"/>
      </p:cViewPr>
      <p:guideLst>
        <p:guide pos="294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o Speth" userId="2db07e1e-82f4-4238-81f8-fb3f008e0fad" providerId="ADAL" clId="{7DCD38A6-5257-7944-8C8D-57825381AB36}"/>
    <pc:docChg chg="modSld">
      <pc:chgData name="Sandro Speth" userId="2db07e1e-82f4-4238-81f8-fb3f008e0fad" providerId="ADAL" clId="{7DCD38A6-5257-7944-8C8D-57825381AB36}" dt="2021-01-13T12:40:15.171" v="0" actId="20577"/>
      <pc:docMkLst>
        <pc:docMk/>
      </pc:docMkLst>
      <pc:sldChg chg="modSp mod">
        <pc:chgData name="Sandro Speth" userId="2db07e1e-82f4-4238-81f8-fb3f008e0fad" providerId="ADAL" clId="{7DCD38A6-5257-7944-8C8D-57825381AB36}" dt="2021-01-13T12:40:15.171" v="0" actId="20577"/>
        <pc:sldMkLst>
          <pc:docMk/>
          <pc:sldMk cId="2472799793" sldId="375"/>
        </pc:sldMkLst>
        <pc:spChg chg="mod">
          <ac:chgData name="Sandro Speth" userId="2db07e1e-82f4-4238-81f8-fb3f008e0fad" providerId="ADAL" clId="{7DCD38A6-5257-7944-8C8D-57825381AB36}" dt="2021-01-13T12:40:15.171" v="0" actId="20577"/>
          <ac:spMkLst>
            <pc:docMk/>
            <pc:sldMk cId="2472799793" sldId="375"/>
            <ac:spMk id="6" creationId="{7ECF88CC-FA7F-704F-9A96-9E7EBEB34D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4FB0E898-E414-7B43-AA61-CC8C65EFC196}" type="datetime1">
              <a:rPr lang="de-DE" sz="800" smtClean="0"/>
              <a:t>09.12.22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10:37:39.32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16987 6419 7751,'6'0'640,"-1"0"-509,-5 0 243,0-5-264,4 4 1,-1-4 211,4 5-258,-5-5 0,7 3 47,-6-5 0,2 4 102,-2 0 43,-1 2 0,3-3 5,-1 1 77,-3-1 0,5 4-39,-2 0 1,-3-1 417,2-3-179,-1 3-68,2-4-169,-2 5-266,2 0 0,-3 0 85,3 0-359,-3 0-2,4 0 373,-5 0-87,5 0-38,-4 0-161,4 0-3448,-5 0 4574,4 0-308,-2 0 109,2 0 690,-4 0-1650,-4 5-66,2-4 193,-7 9 31,3-4 0,-4 4 28,3 1 0,1 0 20,3-1 0,1 1-36,-6 0 1,6-1-3,-2 1 1,3-4-769,1 0 556,0 0 1,5 3-596,2-3 0,3 1 365,0-4 0,5-1-1030,-1-3 1491,5 0 0,-3 0 0,6 0 0</inkml:trace>
  <inkml:trace contextRef="#ctx0" brushRef="#br0" timeOffset="1">16731 7336 7987,'0'-6'0,"0"1"249,-5 5 257,4-5 194,-4 4-166,5-4 1015,0 5-977,-4 0 109,2 0-231,-2 0 543,4 0-938,-5 0 0,3 2-10,-5 1 0,4-1-91,0 6 0,-2-5-155,1 4 0,-3-3-15,4 3 101,-6 0 0,5 4 79,-4-1 0,3 1-19,1 0 1,3-4 47,-3 0 0,3 0 0,1 4-142,0-1 1,5 1 93,2 0 0,2-4-697,2 0 0,0-5 343,-1 2 1,2-2 408,2 2 0,3-3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10:37:39.499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15622 2378 7853,'6'-5'772,"0"3"-579,-3-6 0,-1 5 701,1-4 1,0 3 156,0-3-609,-2 5 0,4-4 95,-5 2-310,0 3-67,-5-4 1,3 2-145,-5-1 1,3 1-212,-3 3 0,4 0 228,-4 0 0,-1 0-453,-2 0-1,3 1 201,0 2 0,1 0-66,-2 4 0,-1-4 84,2 5 0,1-5 79,-1 4 1,3-1-61,-3 1 251,5 3 1,-6-4 209,4 4 0,0-3-131,4 1 1,0-5 159,0 4 1,2-4-103,1 0 1,0 2 140,4-2 1,0 1-78,3-4 1,1 0-50,0 0 0,-1 0 65,1 0-166,0 0 0,-1 0-190,1 0 1,-4 0 75,0 0 1,-3-1-185,3-3 0,-3 3 14,3-2-305,-5 1 180,7-2 33,-3-2 0,1-4 99,1 3 1,-6 1 15,2 3 135,1 1-88,-3-2 0,4 4-76,-3 0 40,-2 0-281,4 0 298,-5 0 1,4 1-831,-1 2-329,1-1-621,-4 2 1894,4-4 0,2 5 0,5 1 0</inkml:trace>
  <inkml:trace contextRef="#ctx0" brushRef="#br0" timeOffset="1">15803 2100 7853,'-1'-5'-344,"-2"1"0,1 2 2075,-1-2-1188,2 3 0,1-3-94,0 8 1,0-2-175,0 5 0,0 0 107,0 4 1,0 0-153,0-1 0,0 1-160,0 0 0,0 3 47,0 0 0,0 2 108,0-2 0,0-2-276,0 2 0,0-2 89,0-2-481,0 1 314,0 0 0,1-2-119,2-2 57,-1-2-133,7-5 205,-3 0-2,5 0 340,-1 0-178,1 0 265,0 0-44,-1 0-75,1 0 15,0 0-106,-5 0 1,0 4-68,-3-1 1,-2 2-13,3-2 0,-3 0-87,-1 4 1,-4-4 110,1 5 1,-2-2-140,2 1 113,-3 2 0,-5-4-518,0 2 236,1 2 1,-1-7 7,0 1 1,4-2-277,0-1 0,4 0-174,-5 0-85,6 0 1,-6-1-21,4-2 814,1 1 0,7-12 0,2 2 0</inkml:trace>
  <inkml:trace contextRef="#ctx0" brushRef="#br0" timeOffset="2">16017 2228 7853,'6'0'2247,"3"0"-1233,-8 0-404,4 0 50,-5 0-480,0 5 144,-5-4-258,-1 4 0,-4-5 123,-1 0 1,4 4-215,0-1 0,3 1-14,-3-4 1,4 3 13,-5 1 0,5-1 6,-4-3-142,4 5 47,-1-4 138,-1 9 143,4-9 0,-4 5-114,5-3 0,4 0 69,-1 4 1,2-5-33,-2 2 138,3 2 0,5 0-11,0 4 0,-1-3 83,1 1 1,-4-5-110,0 4 0,-1-3-35,1 3 0,-1-4-299,-2 5 0,-3-5 112,2 4 1,-1-3-204,-2 3-78,-5-5 1,-1 7-208,-5-6 0,4 1 11,0-4 0,0 0-1195,-4 0-552,1 0 1081,-1 0 1174,0 0 0,1-10 0,-1-2 0</inkml:trace>
  <inkml:trace contextRef="#ctx0" brushRef="#br0" timeOffset="3">16113 2090 7918,'0'-6'1441,"0"1"0,0 13-1018,0 3 0,0 2-18,0-2 0,0-1-106,0 1 0,1 5-23,2 1 0,-1 0-162,1 1 0,-2-1 61,-1 5 0,4-1-426,-1 0 0,1 1 243,-4-1 1,0-4-1046,0-3 0,0-2 8,0-2 0,0 1-1756,0 0 2801,0-5 0,0-2 0,0-4 0</inkml:trace>
  <inkml:trace contextRef="#ctx0" brushRef="#br0" timeOffset="4">16123 2314 8090,'6'6'1986,"-1"-2"-1370,-5-4-193,0 5-204,5-4 189,-4 4-432,8-5 1,-4-1-374,2-3-474,3 3-91,-4-4 0,4 2 467,1-1 0,-4 1 495,0 3 0,0-5 0,4-1 0</inkml:trace>
  <inkml:trace contextRef="#ctx0" brushRef="#br0" timeOffset="5">16283 2356 7853,'0'6'835,"0"4"-623,0-9 0,0 4 594,0-5-149,0 4-136,-5-2 142,4 2 21,-3-4 756,4 0-971,0-4-208,0-2 0,0-1-149,0-1 0,0 1 100,0-3 0,0-1-357,0 0 1,3 4 164,1 0 0,3 0-1378,-4-4 657,6 1 1,-3-1-328,4 0 1,-3 4 390,0 0 1,-3 4-577,3-4 1213,-5 4 0,8-2 0,-4 5 0</inkml:trace>
  <inkml:trace contextRef="#ctx0" brushRef="#br0" timeOffset="6">16422 2314 7709,'6'-5'704,"3"4"157,-8-9-157,9 4 0,-9-1-260,3 0 0,-2 1 45,2-1 1,-3 1-146,2 3 1,-2 0-68,-1-4 42,0 5-305,0-3 1,-1 5 88,-2 0 1,0 0-175,-4 0 1,4 0-184,-4 0 1,3 1 135,-3 3 0,5 2-170,-2 4 264,-2 1 1,1 0-94,-2-1 0,2 1 92,5 0 1,0-4-24,0 0 59,0 0-26,0 4 0,0-4 41,0 0-45,0-5 24,5 3 0,1-6-10,5-3 0,-4 2 18,0-5 1,0 0 35,4-4 0,-4 0 110,0 1 1,0 3-18,4 0 1,-4 3 17,0-3-358,0 4 198,4-1-763,-1 4 554,1 0 0,-4 1-94,0 2 1,-3 0-165,3 4 1,-1-3-1032,1 3 175,3-5 1323,-5 7 0,11-3 0,0 5 0</inkml:trace>
  <inkml:trace contextRef="#ctx0" brushRef="#br0" timeOffset="7">16667 2260 7853,'5'-6'504,"-4"-3"1,5 4 49,-3-2 0,-1 1 340,1 3-127,-2 2-330,-1-9 16,0 9-1,0-4-103,0 5-31,-4 0 140,-2 0-256,-5 0 1,0 1 40,1 3 1,3-2-6,0 5 1,3-3-25,-3 3 0,4-3 209,0 3-291,2 0-111,1 3 1,1 1-58,2 0 1,3-4 51,5 0 1,0-5 41,-1 2 0,2-3-446,2-1 1,0 0 212,3 0 1,-2 0-881,2 0 1,-4-1 458,2-3 0,0-2-869,-1-4 0,-1-1 1465,-6 0 0,8-4 0,-4-2 0</inkml:trace>
  <inkml:trace contextRef="#ctx0" brushRef="#br0" timeOffset="8">16848 1983 7730,'6'0'2436,"-1"1"-1251,-5 3-734,0-3 1,0 9-69,0-3 0,0 2-207,0 2 0,0 1-113,0 2 1,0 2-101,0 6 0,0 3 105,0 0 0,0 3-164,0-3 0,0 1 24,0-1 1,0-4-169,0 0 0,0 0-175,0-7 0,0-4-966,0-2-872,0-6 1025,0 3 795,0-15 1,0 0 432,0-8 0,-4 1 0,1 3 0,-1 1 0,4-5 0,0 5-179,0-1 0,0 6 386,0 1 167,0-1 1792,0 3-841,0-5 106,5 9-984,1-4 0,5 5-274,-1 0 1,-3 1 51,1 3 1,-1-3-435,3 3 1,1-2 12,0 2-66,-1-3-947,1 8 1,-2-6 1208,-1 4 0,-4 0 0,-4 3 0</inkml:trace>
  <inkml:trace contextRef="#ctx0" brushRef="#br0" timeOffset="9">16102 2644 7853,'6'0'2480,"-1"0"-1576,-5 0 62,4 0-35,-2 0 130,2 0-436,-4 0 1,-1 4-508,-2-1 1,1 2 93,-1-1 0,-2-2-75,1 5 0,-3 0 88,4 4 1,-5 0-169,0-1 1,2 1 26,-1 0 0,4-1-59,-4 1 1,3 0-89,-3-1 1,1-3 48,-1 0 0,-1-3-60,4 3 1,-3-3-21,4 3-55,-6-5 118,3 3 1,-3-10-66,2-2 1,-2-2-118,6-2 1,-4-3-268,3-1 0,-3-2 10,4 2 1,-1-2 166,4 2 0,-4 0-728,1 1 0,-1 2 460,4-2 0,-1 5-1270,-2 2 1841,1 0 0,-2 1 0,4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302236D-45D2-3F44-8DA5-982A86C528F0}" type="datetime1">
              <a:rPr lang="de-DE" smtClean="0"/>
              <a:t>09.12.22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350" y="1020763"/>
            <a:ext cx="679291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AB25C15-D344-084B-82C6-B0B0013ABE81}" type="datetime1">
              <a:rPr lang="de-DE" smtClean="0"/>
              <a:t>09.12.22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2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79E92A5-DC4F-4BDA-92A1-6CBB34C29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951548"/>
            <a:ext cx="3960000" cy="375904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951547"/>
            <a:ext cx="3996512" cy="3759041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951549"/>
            <a:ext cx="404371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24966"/>
            <a:ext cx="4043710" cy="348562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FAF-46EA-3F4D-80EA-A5C7DF168768}" type="datetime3">
              <a:rPr lang="de-DE" smtClean="0"/>
              <a:t>09/12/2022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951549"/>
            <a:ext cx="3996512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224966"/>
            <a:ext cx="3996512" cy="348562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951548"/>
            <a:ext cx="4176000" cy="375904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76B0-0147-5140-AF7F-8E63DDDCF8A9}" type="datetime3">
              <a:rPr lang="de-DE" smtClean="0"/>
              <a:t>09/12/2022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951547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6" y="356401"/>
            <a:ext cx="8243887" cy="250461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D3B3728-AFE7-4FA1-9050-085AE6FFF3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951548"/>
            <a:ext cx="4176860" cy="375904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CCF9-115B-0040-A733-7B9F96197812}" type="datetime3">
              <a:rPr lang="de-DE" smtClean="0"/>
              <a:t>09/12/2022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951548"/>
            <a:ext cx="3816512" cy="375904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8840029F-EB3B-448C-8D11-EA9899D2E1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A6554F4-E6A1-46F5-BAE8-2A351CE5AC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E1D1-4019-9842-A0DB-6C2427BCEFE7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FCCFC-C766-8845-AF53-6DA83474D5B5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75247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04A4-F64E-B94E-ABEF-C8AD73B0626C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0DB66A6-920E-4947-9A0A-5E40FD8862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E723-EBB2-9C44-AA3C-823955B51505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72A0E53C-6F85-4775-B2C1-DC252C347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14BF-F723-4F48-BE9A-563DBF1B557C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7F9C8EE0-6C32-45FF-98F5-B408BC7E1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D630405-285A-4E67-B740-7FC287ACC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C023D-7F97-2042-8FBB-CD35AE324550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676AD-8ED5-4D43-A5BB-5A3ABB9C9E08}" type="datetime3">
              <a:rPr lang="de-DE" smtClean="0"/>
              <a:t>09/12/2022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8E17984-57B8-4905-B910-6E2DB02F8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err="1">
                <a:solidFill>
                  <a:schemeClr val="tx1"/>
                </a:solidFill>
              </a:rPr>
              <a:t>Thank</a:t>
            </a:r>
            <a:r>
              <a:rPr lang="de-DE" sz="2000" b="1">
                <a:solidFill>
                  <a:schemeClr val="tx1"/>
                </a:solidFill>
              </a:rPr>
              <a:t> </a:t>
            </a:r>
            <a:r>
              <a:rPr lang="de-DE" sz="2000" b="1" err="1">
                <a:solidFill>
                  <a:schemeClr val="tx1"/>
                </a:solidFill>
              </a:rPr>
              <a:t>you</a:t>
            </a:r>
            <a:r>
              <a:rPr lang="de-DE" sz="2000" b="1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3751920"/>
            <a:ext cx="3290054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481840"/>
            <a:ext cx="2211862" cy="728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 err="1">
                <a:solidFill>
                  <a:schemeClr val="tx1"/>
                </a:solidFill>
              </a:rPr>
              <a:t>e-mail</a:t>
            </a:r>
            <a:r>
              <a:rPr lang="de-DE" sz="1200">
                <a:solidFill>
                  <a:schemeClr val="tx1"/>
                </a:solidFill>
              </a:rPr>
              <a:t>	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 err="1">
                <a:solidFill>
                  <a:schemeClr val="tx1"/>
                </a:solidFill>
              </a:rPr>
              <a:t>phone</a:t>
            </a:r>
            <a:r>
              <a:rPr lang="de-DE" sz="1200">
                <a:solidFill>
                  <a:schemeClr val="tx1"/>
                </a:solidFill>
              </a:rPr>
              <a:t> 	+49 (0) 711 685-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7" y="2719248"/>
            <a:ext cx="649267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2" y="2974740"/>
            <a:ext cx="2709418" cy="159603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324241"/>
            <a:ext cx="2500012" cy="1968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1200">
                <a:solidFill>
                  <a:schemeClr val="tx1"/>
                </a:solidFill>
              </a:rPr>
              <a:t>University </a:t>
            </a:r>
            <a:r>
              <a:rPr lang="de-DE" sz="1200" err="1">
                <a:solidFill>
                  <a:schemeClr val="tx1"/>
                </a:solidFill>
              </a:rPr>
              <a:t>of</a:t>
            </a:r>
            <a:r>
              <a:rPr lang="de-DE" sz="1200">
                <a:solidFill>
                  <a:schemeClr val="tx1"/>
                </a:solidFill>
              </a:rPr>
              <a:t>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521063"/>
            <a:ext cx="3290054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3" y="2481840"/>
            <a:ext cx="2747409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404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C5BE1D-76BA-46D8-B6B0-011E71F6AC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3751920"/>
            <a:ext cx="3290054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481840"/>
            <a:ext cx="2211862" cy="728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 dirty="0" err="1">
                <a:solidFill>
                  <a:schemeClr val="bg1"/>
                </a:solidFill>
              </a:rPr>
              <a:t>e-mail</a:t>
            </a:r>
            <a:r>
              <a:rPr lang="de-DE" sz="1200" dirty="0">
                <a:solidFill>
                  <a:schemeClr val="bg1"/>
                </a:solidFill>
              </a:rPr>
              <a:t>	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 dirty="0" err="1">
                <a:solidFill>
                  <a:schemeClr val="bg1"/>
                </a:solidFill>
              </a:rPr>
              <a:t>phone</a:t>
            </a:r>
            <a:r>
              <a:rPr lang="de-DE" sz="1200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793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2" algn="l"/>
              </a:tabLst>
              <a:defRPr/>
            </a:pPr>
            <a:r>
              <a:rPr lang="de-DE" sz="1200" dirty="0" err="1">
                <a:solidFill>
                  <a:schemeClr val="bg1"/>
                </a:solidFill>
              </a:rPr>
              <a:t>www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4000" y="2718000"/>
            <a:ext cx="649267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707203" y="2970239"/>
            <a:ext cx="1926181" cy="159603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324241"/>
            <a:ext cx="2500012" cy="1968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1200">
                <a:solidFill>
                  <a:schemeClr val="bg1"/>
                </a:solidFill>
              </a:rPr>
              <a:t>University </a:t>
            </a:r>
            <a:r>
              <a:rPr lang="de-DE" sz="1200" err="1">
                <a:solidFill>
                  <a:schemeClr val="bg1"/>
                </a:solidFill>
              </a:rPr>
              <a:t>of</a:t>
            </a:r>
            <a:r>
              <a:rPr lang="de-DE" sz="1200">
                <a:solidFill>
                  <a:schemeClr val="bg1"/>
                </a:solidFill>
              </a:rPr>
              <a:t> Stuttgart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521063"/>
            <a:ext cx="3290054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3" y="2481840"/>
            <a:ext cx="2747409" cy="1944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83201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C5CB7F3-331B-4567-9F42-85B79AA1D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79DAA6-927D-4995-8BF2-9BD6EDF0B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9" y="268958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61FB-97DA-8F4C-B3D2-C6E27AE21193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8103" y="4876200"/>
            <a:ext cx="5185267" cy="123111"/>
          </a:xfrm>
        </p:spPr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CB695D0-4A97-C84A-A5BE-D5AD1189CE0C}"/>
              </a:ext>
            </a:extLst>
          </p:cNvPr>
          <p:cNvSpPr txBox="1"/>
          <p:nvPr userDrawn="1"/>
        </p:nvSpPr>
        <p:spPr>
          <a:xfrm>
            <a:off x="465916" y="4864200"/>
            <a:ext cx="940387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 sz="800" dirty="0"/>
              <a:t>© Sandro Speth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404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2BD7-AEE5-E449-9068-8978D4F10751}" type="datetime3">
              <a:rPr lang="de-DE" smtClean="0"/>
              <a:t>09/12/2022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object 3"/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B3913117-8279-594D-B98A-ADE924DC6628}" type="datetime3">
              <a:rPr lang="de-DE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Programmierung &amp; Softwareentwicklung - Vortragsübung - Vererbung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customXml" Target="../ink/ink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8088A76-2A16-D042-81DF-9106689EB4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A09413-3012-4447-8BB6-F3C5CA05C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F7708A2-9E87-8140-A696-2DF5D2A06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©Sandro Speth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CF88CC-FA7F-704F-9A96-9E7EBEB34D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27060" y="950913"/>
            <a:ext cx="3846940" cy="2451696"/>
          </a:xfrm>
        </p:spPr>
        <p:txBody>
          <a:bodyPr/>
          <a:lstStyle/>
          <a:p>
            <a:r>
              <a:rPr lang="en-GB" dirty="0"/>
              <a:t>PSE </a:t>
            </a:r>
            <a:r>
              <a:rPr lang="en-GB" dirty="0" err="1"/>
              <a:t>Vortragsübung</a:t>
            </a:r>
            <a:br>
              <a:rPr lang="en-GB" dirty="0"/>
            </a:br>
            <a:r>
              <a:rPr lang="en-GB" dirty="0"/>
              <a:t>9 – </a:t>
            </a:r>
            <a:r>
              <a:rPr lang="en-GB" dirty="0" err="1"/>
              <a:t>Vererbung</a:t>
            </a:r>
            <a:endParaRPr lang="en-GB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9ACD16-908B-F144-8324-6672E739E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en-GB" dirty="0"/>
              <a:t>of Software Engineering (ISTE)</a:t>
            </a:r>
            <a:br>
              <a:rPr lang="en-GB" dirty="0"/>
            </a:br>
            <a:r>
              <a:rPr lang="en-GB" dirty="0"/>
              <a:t>Software Quality and Architecture Group (SQA)</a:t>
            </a:r>
            <a:endParaRPr lang="de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51EDE8A-6F2B-E841-9893-6FD8196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" y="2425895"/>
            <a:ext cx="3166432" cy="170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A3A57A4-4DE8-054B-8AD1-E1BFA8CB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46" y="1454343"/>
            <a:ext cx="1638877" cy="16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7925143-864F-4741-A5AB-25B0011CF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8863" y="4293121"/>
            <a:ext cx="1612985" cy="6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9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8065C5-9C64-574D-A888-4515AA94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31812E-203F-4147-B427-EA31BCAA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0CB79C-8DF9-C84B-A15C-84D422FF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9A65EE-80B4-4B4A-964C-24E23383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 (VIII)</a:t>
            </a:r>
            <a:endParaRPr lang="en-GB" dirty="0"/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F2C5F2D3-8A18-3B49-B102-532AA1D8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7" y="2345078"/>
            <a:ext cx="4034101" cy="149166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2894836-21CF-1148-8F39-F71D1660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31" y="2300645"/>
            <a:ext cx="4259176" cy="15360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6BF6698-14C0-1A4D-87E8-643AF318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700" y="144189"/>
            <a:ext cx="1492500" cy="14925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465BF83-04CA-C54F-81CF-BB3AF897D3FC}"/>
                  </a:ext>
                </a:extLst>
              </p14:cNvPr>
              <p14:cNvContentPartPr/>
              <p14:nvPr/>
            </p14:nvContentPartPr>
            <p14:xfrm>
              <a:off x="5988600" y="2291400"/>
              <a:ext cx="188640" cy="40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465BF83-04CA-C54F-81CF-BB3AF897D3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240" y="2282040"/>
                <a:ext cx="207360" cy="4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1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53EBA58-A4A4-4E44-A7D9-E8ED3E85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Manche Elemente können nicht vererbt werden</a:t>
            </a:r>
          </a:p>
          <a:p>
            <a:pPr lvl="2"/>
            <a:r>
              <a:rPr lang="de-DE" dirty="0"/>
              <a:t>Konstruktoren</a:t>
            </a:r>
          </a:p>
          <a:p>
            <a:pPr lvl="2"/>
            <a:r>
              <a:rPr lang="de-DE" dirty="0"/>
              <a:t>statische Operationen</a:t>
            </a:r>
          </a:p>
          <a:p>
            <a:pPr lvl="2"/>
            <a:r>
              <a:rPr lang="de-DE" dirty="0"/>
              <a:t>statische Attribute</a:t>
            </a:r>
          </a:p>
          <a:p>
            <a:pPr lvl="2"/>
            <a:r>
              <a:rPr lang="de-DE" dirty="0"/>
              <a:t>private Attribute</a:t>
            </a:r>
          </a:p>
          <a:p>
            <a:pPr lvl="2"/>
            <a:endParaRPr lang="de-DE" dirty="0"/>
          </a:p>
          <a:p>
            <a:r>
              <a:rPr lang="de-DE" dirty="0"/>
              <a:t>Um bspw. private Attribute verändern zu können, muss in der Elternklasse eine </a:t>
            </a:r>
            <a:r>
              <a:rPr lang="de-DE" dirty="0" err="1"/>
              <a:t>setter</a:t>
            </a:r>
            <a:r>
              <a:rPr lang="de-DE" dirty="0"/>
              <a:t>-Operation existieren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A0D157-DAC6-064F-9AFB-34852920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476C59-5D93-2B4C-80F1-995177DB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657123-948A-8542-8F15-9B40C6BE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FFC6F6-9351-6445-83C2-7F243A23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Nichtvererbbare Bestandteile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84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DC25E-987F-1C4F-AC9C-152E1ABB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812B47-ECC0-D543-A7CA-2C8736D37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9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4B4CD3D-72D9-EF40-89E6-A1747540C5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de-DE" dirty="0"/>
              <a:t> und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dirty="0"/>
              <a:t> besitzen beide die Operation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lautGeben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de-DE" dirty="0"/>
              <a:t>Operationsname gleich, Ergebnis jedoch unterschiedlich</a:t>
            </a:r>
          </a:p>
          <a:p>
            <a:r>
              <a:rPr lang="de-DE" dirty="0"/>
              <a:t>Ziel: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lautGeben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zu extrahieren ohne eine Basisimplementierung zu geben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Elternklasse deklariert abstrakte Operation ohne sie zu implementieren</a:t>
            </a:r>
            <a:endParaRPr lang="de-DE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14B853-CDAE-5E45-B1E2-D882102B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14617D-8090-5E41-B694-56A18C0EB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F04CB-52C5-594B-B1A8-637D2BF9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38B0619-546B-6246-8F17-C6CFF68D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Abstrakt (I)</a:t>
            </a:r>
            <a:endParaRPr lang="en-GB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A2A2D17-0FE2-264D-95D5-916602F0079D}"/>
              </a:ext>
            </a:extLst>
          </p:cNvPr>
          <p:cNvGrpSpPr/>
          <p:nvPr/>
        </p:nvGrpSpPr>
        <p:grpSpPr>
          <a:xfrm>
            <a:off x="4924105" y="1556678"/>
            <a:ext cx="3955467" cy="1821596"/>
            <a:chOff x="6212541" y="1825625"/>
            <a:chExt cx="5791200" cy="26670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87F4E77-0EEC-2446-9701-6F5A1A661C5C}"/>
                </a:ext>
              </a:extLst>
            </p:cNvPr>
            <p:cNvSpPr/>
            <p:nvPr/>
          </p:nvSpPr>
          <p:spPr>
            <a:xfrm>
              <a:off x="9108141" y="1825625"/>
              <a:ext cx="2895600" cy="26670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        Cat</a:t>
              </a: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F983550-0F8C-BA47-9C1B-C6EB45B059FD}"/>
                </a:ext>
              </a:extLst>
            </p:cNvPr>
            <p:cNvSpPr/>
            <p:nvPr/>
          </p:nvSpPr>
          <p:spPr>
            <a:xfrm>
              <a:off x="6212541" y="1825625"/>
              <a:ext cx="2895600" cy="26670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/>
                <a:t>       Dog</a:t>
              </a: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8DA92CA-4153-5142-8173-AE151EBCAB38}"/>
                </a:ext>
              </a:extLst>
            </p:cNvPr>
            <p:cNvSpPr/>
            <p:nvPr/>
          </p:nvSpPr>
          <p:spPr>
            <a:xfrm>
              <a:off x="8041341" y="2130425"/>
              <a:ext cx="1066800" cy="20574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Consolas" pitchFamily="49" charset="0"/>
                  <a:cs typeface="Consolas" pitchFamily="49" charset="0"/>
                </a:rPr>
                <a:t>laut</a:t>
              </a:r>
              <a:endParaRPr lang="en-US" sz="1100" dirty="0">
                <a:latin typeface="Consolas" pitchFamily="49" charset="0"/>
                <a:cs typeface="Consolas" pitchFamily="49" charset="0"/>
              </a:endParaRPr>
            </a:p>
            <a:p>
              <a:pPr algn="ctr"/>
              <a:r>
                <a:rPr lang="en-US" sz="1100" dirty="0" err="1">
                  <a:latin typeface="Consolas" pitchFamily="49" charset="0"/>
                  <a:cs typeface="Consolas" pitchFamily="49" charset="0"/>
                </a:rPr>
                <a:t>Geben</a:t>
              </a:r>
              <a:r>
                <a:rPr lang="en-US" sz="1100" dirty="0">
                  <a:latin typeface="Consolas" pitchFamily="49" charset="0"/>
                  <a:cs typeface="Consolas" pitchFamily="49" charset="0"/>
                </a:rPr>
                <a:t>()</a:t>
              </a: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5ADBA65-AA2B-3146-8F8A-5D305EB862EB}"/>
                </a:ext>
              </a:extLst>
            </p:cNvPr>
            <p:cNvSpPr/>
            <p:nvPr/>
          </p:nvSpPr>
          <p:spPr>
            <a:xfrm>
              <a:off x="9108141" y="2130425"/>
              <a:ext cx="1066800" cy="20574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Consolas" pitchFamily="49" charset="0"/>
                  <a:cs typeface="Consolas" pitchFamily="49" charset="0"/>
                </a:rPr>
                <a:t>laut</a:t>
              </a:r>
              <a:endParaRPr lang="en-US" sz="1100" dirty="0">
                <a:latin typeface="Consolas" pitchFamily="49" charset="0"/>
                <a:cs typeface="Consolas" pitchFamily="49" charset="0"/>
              </a:endParaRPr>
            </a:p>
            <a:p>
              <a:pPr algn="ctr"/>
              <a:r>
                <a:rPr lang="en-US" sz="1100" dirty="0" err="1">
                  <a:latin typeface="Consolas" pitchFamily="49" charset="0"/>
                  <a:cs typeface="Consolas" pitchFamily="49" charset="0"/>
                </a:rPr>
                <a:t>Geben</a:t>
              </a:r>
              <a:r>
                <a:rPr lang="en-US" sz="1100" dirty="0">
                  <a:latin typeface="Consolas" pitchFamily="49" charset="0"/>
                  <a:cs typeface="Consolas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47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0B8908-E6E6-2946-B60A-F3F94D99D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Abstrakte Operationen bieten keine Implementierung</a:t>
            </a:r>
            <a:br>
              <a:rPr lang="de-DE" dirty="0"/>
            </a:br>
            <a:r>
              <a:rPr lang="de-DE" dirty="0"/>
              <a:t>Abstrakte Klassen und Operationen werden durch das Schlüsselwort </a:t>
            </a:r>
            <a:r>
              <a:rPr lang="de-DE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de-DE" dirty="0"/>
              <a:t> gekennzeichnet</a:t>
            </a:r>
          </a:p>
          <a:p>
            <a:r>
              <a:rPr lang="de-DE" dirty="0"/>
              <a:t>Es kann keine Instanz von abstrakten Klassen erstellt werden</a:t>
            </a:r>
          </a:p>
          <a:p>
            <a:r>
              <a:rPr lang="de-DE" dirty="0"/>
              <a:t>Eine Klasse ist abstrakt, sofern sie mindestens eine abstrakte Operation enthält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0FAC76-4B12-C144-B050-1FE810BC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745F4E-0567-FD48-A84F-A03A8B1E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848628-5D3A-0344-B0E9-BE64241F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0933434-E61A-7C48-8502-6197E2E7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Abstrakt (II)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86E3B89-938B-374E-97B8-729CA04C09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0770" y="951548"/>
            <a:ext cx="3618230" cy="26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8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EF5572-097E-5948-AC45-F09435EEF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Instanz</a:t>
            </a:r>
            <a:r>
              <a:rPr lang="en-US" dirty="0"/>
              <a:t>, was bring </a:t>
            </a:r>
            <a:r>
              <a:rPr lang="en-US" dirty="0" err="1"/>
              <a:t>uns</a:t>
            </a:r>
            <a:r>
              <a:rPr lang="en-US" dirty="0"/>
              <a:t> Pet?</a:t>
            </a:r>
          </a:p>
          <a:p>
            <a:pPr lvl="1"/>
            <a:r>
              <a:rPr lang="de-DE" dirty="0"/>
              <a:t>können Gemeinsamkeiten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Hunden</a:t>
            </a:r>
            <a:r>
              <a:rPr lang="en-US" dirty="0"/>
              <a:t> und </a:t>
            </a:r>
            <a:r>
              <a:rPr lang="en-US" dirty="0" err="1"/>
              <a:t>Katzen</a:t>
            </a:r>
            <a:r>
              <a:rPr lang="en-US" dirty="0"/>
              <a:t> (</a:t>
            </a:r>
            <a:r>
              <a:rPr lang="en-US" dirty="0" err="1"/>
              <a:t>allg</a:t>
            </a:r>
            <a:r>
              <a:rPr lang="en-US" dirty="0"/>
              <a:t>. </a:t>
            </a:r>
            <a:r>
              <a:rPr lang="en-US" dirty="0" err="1"/>
              <a:t>Kindklassen</a:t>
            </a:r>
            <a:r>
              <a:rPr lang="en-US" dirty="0"/>
              <a:t>) </a:t>
            </a:r>
            <a:r>
              <a:rPr lang="en-US" dirty="0" err="1"/>
              <a:t>ausnutzen</a:t>
            </a:r>
            <a:endParaRPr lang="en-US" dirty="0"/>
          </a:p>
          <a:p>
            <a:pPr lvl="1"/>
            <a:r>
              <a:rPr lang="en-US" dirty="0" err="1"/>
              <a:t>Instanzen</a:t>
            </a:r>
            <a:r>
              <a:rPr lang="en-US" dirty="0"/>
              <a:t> der Klassen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dirty="0"/>
              <a:t> </a:t>
            </a:r>
            <a:r>
              <a:rPr lang="en-US" dirty="0" err="1"/>
              <a:t>verhalten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bez</a:t>
            </a:r>
            <a:r>
              <a:rPr lang="de-DE" dirty="0" err="1"/>
              <a:t>üglich</a:t>
            </a:r>
            <a:r>
              <a:rPr lang="de-DE" dirty="0"/>
              <a:t> der Operation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lautGeben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/>
              <a:t>Instanzen</a:t>
            </a:r>
            <a:r>
              <a:rPr lang="en-US" dirty="0"/>
              <a:t> der Klassen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Pet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644604-5AD3-9A4C-BBA2-85BB3090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5CBBC-2B24-E542-9D57-5C25B42F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21EAD-EA5B-C14F-9DC4-0468C86E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3BFA416-FC7D-634F-8187-FC023250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Abstrakt (III)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3567892-BF8E-FC44-AD18-7F4210CB5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9800" y="951548"/>
            <a:ext cx="3860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54CAB-3F78-E441-9319-54603D38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Aufgabe: </a:t>
            </a:r>
            <a:r>
              <a:rPr lang="en-GB" dirty="0" err="1"/>
              <a:t>Fehlersuche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B4E54-0456-864C-8C53-E1EDD2034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79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DE9422-9C55-2940-96C4-236B9699F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Fehler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D89D5-B2BC-D145-8D72-BFC4B77B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65752-6EA3-4841-98FA-A80DFA7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8A616-F5E0-234B-9CBA-72AEF77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1B49135-3491-BD46-8106-533572F3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Fehlersuche</a:t>
            </a:r>
            <a:r>
              <a:rPr lang="en-US" dirty="0"/>
              <a:t>….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5455EB0-CCC9-CD4A-B2AF-F84D314A4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791" y="950913"/>
            <a:ext cx="316308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DE9422-9C55-2940-96C4-236B9699F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Fehler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D89D5-B2BC-D145-8D72-BFC4B77B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65752-6EA3-4841-98FA-A80DFA7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8A616-F5E0-234B-9CBA-72AEF77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1B49135-3491-BD46-8106-533572F3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Fehlersuche</a:t>
            </a:r>
            <a:r>
              <a:rPr lang="en-US" dirty="0"/>
              <a:t>….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5455EB0-CCC9-CD4A-B2AF-F84D314A4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791" y="950913"/>
            <a:ext cx="3163080" cy="3759200"/>
          </a:xfrm>
          <a:prstGeom prst="rect">
            <a:avLst/>
          </a:prstGeom>
        </p:spPr>
      </p:pic>
      <p:sp>
        <p:nvSpPr>
          <p:cNvPr id="11" name="Rectangular Callout 11">
            <a:extLst>
              <a:ext uri="{FF2B5EF4-FFF2-40B4-BE49-F238E27FC236}">
                <a16:creationId xmlns:a16="http://schemas.microsoft.com/office/drawing/2014/main" id="{705D8CA5-797F-634E-89D0-27D319C082AE}"/>
              </a:ext>
            </a:extLst>
          </p:cNvPr>
          <p:cNvSpPr/>
          <p:nvPr/>
        </p:nvSpPr>
        <p:spPr bwMode="auto">
          <a:xfrm>
            <a:off x="1108779" y="1835481"/>
            <a:ext cx="2978804" cy="1703311"/>
          </a:xfrm>
          <a:prstGeom prst="wedgeRectCallout">
            <a:avLst>
              <a:gd name="adj1" fmla="val 85724"/>
              <a:gd name="adj2" fmla="val -92195"/>
            </a:avLst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abstract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fehlt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 der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Klassendeklaration</a:t>
            </a:r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---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oder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---</a:t>
            </a:r>
          </a:p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qaz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()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implementieren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oder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l</a:t>
            </a:r>
            <a:r>
              <a:rPr lang="de-DE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öschen</a:t>
            </a:r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1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DE9422-9C55-2940-96C4-236B9699F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Fehler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D89D5-B2BC-D145-8D72-BFC4B77B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65752-6EA3-4841-98FA-A80DFA7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8A616-F5E0-234B-9CBA-72AEF77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1B49135-3491-BD46-8106-533572F3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Fehlersuche</a:t>
            </a:r>
            <a:r>
              <a:rPr lang="en-US" dirty="0"/>
              <a:t>….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5455EB0-CCC9-CD4A-B2AF-F84D314A4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791" y="950913"/>
            <a:ext cx="3163080" cy="3759200"/>
          </a:xfrm>
          <a:prstGeom prst="rect">
            <a:avLst/>
          </a:prstGeom>
        </p:spPr>
      </p:pic>
      <p:sp>
        <p:nvSpPr>
          <p:cNvPr id="11" name="Rectangular Callout 11">
            <a:extLst>
              <a:ext uri="{FF2B5EF4-FFF2-40B4-BE49-F238E27FC236}">
                <a16:creationId xmlns:a16="http://schemas.microsoft.com/office/drawing/2014/main" id="{705D8CA5-797F-634E-89D0-27D319C082AE}"/>
              </a:ext>
            </a:extLst>
          </p:cNvPr>
          <p:cNvSpPr/>
          <p:nvPr/>
        </p:nvSpPr>
        <p:spPr bwMode="auto">
          <a:xfrm>
            <a:off x="1108779" y="1835481"/>
            <a:ext cx="2978804" cy="1703311"/>
          </a:xfrm>
          <a:prstGeom prst="wedgeRectCallout">
            <a:avLst>
              <a:gd name="adj1" fmla="val 86263"/>
              <a:gd name="adj2" fmla="val 29771"/>
            </a:avLst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abstract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fehlt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 der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Klassendeklaration</a:t>
            </a:r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---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oder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---</a:t>
            </a:r>
          </a:p>
          <a:p>
            <a:pPr algn="ctr" defTabSz="932406"/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06"/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qaz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()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implementieren</a:t>
            </a:r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ECCEA616-26FE-F340-BC20-CFE22BCA768F}"/>
                  </a:ext>
                </a:extLst>
              </p14:cNvPr>
              <p14:cNvContentPartPr/>
              <p14:nvPr/>
            </p14:nvContentPartPr>
            <p14:xfrm>
              <a:off x="5585400" y="713880"/>
              <a:ext cx="526320" cy="2998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ECCEA616-26FE-F340-BC20-CFE22BCA76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6040" y="704520"/>
                <a:ext cx="545040" cy="3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01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E50A0D-BABD-BF4D-83B7-2C05038B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009E-977A-6A42-99FF-53D03637FE5E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0C16AE-BE5C-A545-B14E-FDE9A897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347D23-BB84-C845-AE49-5A4CC2A8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AB21EC25-F419-424A-BE4B-2FBE50E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</a:t>
            </a:r>
            <a:endParaRPr lang="en-GB" dirty="0"/>
          </a:p>
        </p:txBody>
      </p:sp>
      <p:pic>
        <p:nvPicPr>
          <p:cNvPr id="8" name="Picture 2" descr="Bildergebnis für raccoon clipart">
            <a:extLst>
              <a:ext uri="{FF2B5EF4-FFF2-40B4-BE49-F238E27FC236}">
                <a16:creationId xmlns:a16="http://schemas.microsoft.com/office/drawing/2014/main" id="{37E58A45-2001-CB46-8BB9-0D54B1894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64" y="1382707"/>
            <a:ext cx="2992333" cy="171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AACAF-5971-854F-A6D6-99E6C380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86" y="1592927"/>
            <a:ext cx="1066999" cy="1676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CDA256-CB5A-D244-B82E-B85EFD495ECA}"/>
              </a:ext>
            </a:extLst>
          </p:cNvPr>
          <p:cNvSpPr/>
          <p:nvPr/>
        </p:nvSpPr>
        <p:spPr bwMode="auto">
          <a:xfrm>
            <a:off x="571445" y="2892098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9229D-5A91-D04A-A01E-EFDAECC0D2B4}"/>
              </a:ext>
            </a:extLst>
          </p:cNvPr>
          <p:cNvSpPr/>
          <p:nvPr/>
        </p:nvSpPr>
        <p:spPr bwMode="auto">
          <a:xfrm>
            <a:off x="1265576" y="3449976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laufen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AF041-4E3D-6C41-A536-619C3D0CDA8C}"/>
              </a:ext>
            </a:extLst>
          </p:cNvPr>
          <p:cNvSpPr/>
          <p:nvPr/>
        </p:nvSpPr>
        <p:spPr bwMode="auto">
          <a:xfrm>
            <a:off x="2449626" y="3449976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schlafen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68C18-CDCF-C644-95BE-DAAD866372A0}"/>
              </a:ext>
            </a:extLst>
          </p:cNvPr>
          <p:cNvSpPr/>
          <p:nvPr/>
        </p:nvSpPr>
        <p:spPr bwMode="auto">
          <a:xfrm>
            <a:off x="3194354" y="2756425"/>
            <a:ext cx="1518687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waschbärLaut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ADAF6504-66DB-B845-94CC-30BB564490A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69179" y="2633158"/>
            <a:ext cx="610771" cy="25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1EAC0A5B-542C-2744-A0DB-35388CC80986}"/>
              </a:ext>
            </a:extLst>
          </p:cNvPr>
          <p:cNvCxnSpPr>
            <a:stCxn id="11" idx="0"/>
          </p:cNvCxnSpPr>
          <p:nvPr/>
        </p:nvCxnSpPr>
        <p:spPr>
          <a:xfrm flipV="1">
            <a:off x="1763310" y="3001256"/>
            <a:ext cx="266462" cy="4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EF44813D-2472-CC48-9459-AF9A74937084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2773358" y="3058208"/>
            <a:ext cx="174003" cy="39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5">
            <a:extLst>
              <a:ext uri="{FF2B5EF4-FFF2-40B4-BE49-F238E27FC236}">
                <a16:creationId xmlns:a16="http://schemas.microsoft.com/office/drawing/2014/main" id="{84DAB095-D54F-BA47-85DD-E694FBD04F9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147247" y="2421197"/>
            <a:ext cx="806450" cy="33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6">
            <a:extLst>
              <a:ext uri="{FF2B5EF4-FFF2-40B4-BE49-F238E27FC236}">
                <a16:creationId xmlns:a16="http://schemas.microsoft.com/office/drawing/2014/main" id="{04C068A3-BFBF-F246-8950-A28CA11ECF21}"/>
              </a:ext>
            </a:extLst>
          </p:cNvPr>
          <p:cNvSpPr/>
          <p:nvPr/>
        </p:nvSpPr>
        <p:spPr bwMode="auto">
          <a:xfrm>
            <a:off x="4543403" y="3314372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Name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036CF2CA-CBD7-7B4B-8CC1-5E9032C2D4E8}"/>
              </a:ext>
            </a:extLst>
          </p:cNvPr>
          <p:cNvSpPr/>
          <p:nvPr/>
        </p:nvSpPr>
        <p:spPr bwMode="auto">
          <a:xfrm>
            <a:off x="5237534" y="3872250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laufen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28">
            <a:extLst>
              <a:ext uri="{FF2B5EF4-FFF2-40B4-BE49-F238E27FC236}">
                <a16:creationId xmlns:a16="http://schemas.microsoft.com/office/drawing/2014/main" id="{C2F9C697-2DD0-D64A-8175-BB444515700B}"/>
              </a:ext>
            </a:extLst>
          </p:cNvPr>
          <p:cNvSpPr/>
          <p:nvPr/>
        </p:nvSpPr>
        <p:spPr bwMode="auto">
          <a:xfrm>
            <a:off x="6421584" y="3872250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schlafen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9">
            <a:extLst>
              <a:ext uri="{FF2B5EF4-FFF2-40B4-BE49-F238E27FC236}">
                <a16:creationId xmlns:a16="http://schemas.microsoft.com/office/drawing/2014/main" id="{96CD67D4-3552-7F45-8033-26607B0D088E}"/>
              </a:ext>
            </a:extLst>
          </p:cNvPr>
          <p:cNvSpPr/>
          <p:nvPr/>
        </p:nvSpPr>
        <p:spPr bwMode="auto">
          <a:xfrm>
            <a:off x="7204872" y="3334418"/>
            <a:ext cx="995468" cy="416365"/>
          </a:xfrm>
          <a:prstGeom prst="rect">
            <a:avLst/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8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miauen</a:t>
            </a:r>
            <a:endParaRPr lang="en-US" sz="18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Straight Connector 30">
            <a:extLst>
              <a:ext uri="{FF2B5EF4-FFF2-40B4-BE49-F238E27FC236}">
                <a16:creationId xmlns:a16="http://schemas.microsoft.com/office/drawing/2014/main" id="{F296094F-6BFE-7847-B9FF-72E4C1E67763}"/>
              </a:ext>
            </a:extLst>
          </p:cNvPr>
          <p:cNvCxnSpPr>
            <a:stCxn id="18" idx="0"/>
          </p:cNvCxnSpPr>
          <p:nvPr/>
        </p:nvCxnSpPr>
        <p:spPr>
          <a:xfrm flipV="1">
            <a:off x="5041137" y="2987083"/>
            <a:ext cx="787270" cy="327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F7D4B0A4-58E8-B04A-9F60-9E242B988E99}"/>
              </a:ext>
            </a:extLst>
          </p:cNvPr>
          <p:cNvCxnSpPr>
            <a:stCxn id="19" idx="0"/>
          </p:cNvCxnSpPr>
          <p:nvPr/>
        </p:nvCxnSpPr>
        <p:spPr>
          <a:xfrm flipV="1">
            <a:off x="5735268" y="3423529"/>
            <a:ext cx="266462" cy="44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2">
            <a:extLst>
              <a:ext uri="{FF2B5EF4-FFF2-40B4-BE49-F238E27FC236}">
                <a16:creationId xmlns:a16="http://schemas.microsoft.com/office/drawing/2014/main" id="{28C3FFDE-B88A-6A41-9ADC-0B96BC963A45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745316" y="3480482"/>
            <a:ext cx="174003" cy="39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3">
            <a:extLst>
              <a:ext uri="{FF2B5EF4-FFF2-40B4-BE49-F238E27FC236}">
                <a16:creationId xmlns:a16="http://schemas.microsoft.com/office/drawing/2014/main" id="{EEFAAAAA-F00B-0442-98E9-AF32B7ED868B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7157764" y="2999189"/>
            <a:ext cx="544843" cy="335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474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DE9422-9C55-2940-96C4-236B9699F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Fehler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D89D5-B2BC-D145-8D72-BFC4B77B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65752-6EA3-4841-98FA-A80DFA7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8A616-F5E0-234B-9CBA-72AEF77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1B49135-3491-BD46-8106-533572F3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Fehlersuche</a:t>
            </a:r>
            <a:r>
              <a:rPr lang="en-US" dirty="0"/>
              <a:t>….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5455EB0-CCC9-CD4A-B2AF-F84D314A4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791" y="950913"/>
            <a:ext cx="3163080" cy="3759200"/>
          </a:xfrm>
          <a:prstGeom prst="rect">
            <a:avLst/>
          </a:prstGeom>
        </p:spPr>
      </p:pic>
      <p:sp>
        <p:nvSpPr>
          <p:cNvPr id="11" name="Rectangular Callout 11">
            <a:extLst>
              <a:ext uri="{FF2B5EF4-FFF2-40B4-BE49-F238E27FC236}">
                <a16:creationId xmlns:a16="http://schemas.microsoft.com/office/drawing/2014/main" id="{705D8CA5-797F-634E-89D0-27D319C082AE}"/>
              </a:ext>
            </a:extLst>
          </p:cNvPr>
          <p:cNvSpPr/>
          <p:nvPr/>
        </p:nvSpPr>
        <p:spPr bwMode="auto">
          <a:xfrm>
            <a:off x="1108779" y="2735179"/>
            <a:ext cx="2978804" cy="803613"/>
          </a:xfrm>
          <a:prstGeom prst="wedgeRectCallout">
            <a:avLst>
              <a:gd name="adj1" fmla="val 97842"/>
              <a:gd name="adj2" fmla="val 54724"/>
            </a:avLst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ruft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sich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selbst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auf,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Stackoverflow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da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unendliche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Rekursion</a:t>
            </a:r>
            <a:endParaRPr lang="en-US" sz="1600" spc="-10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1DE9422-9C55-2940-96C4-236B9699F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Fehler</a:t>
            </a:r>
            <a:r>
              <a:rPr lang="en-US" dirty="0"/>
              <a:t>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DD89D5-B2BC-D145-8D72-BFC4B77B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65752-6EA3-4841-98FA-A80DFA7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8A616-F5E0-234B-9CBA-72AEF772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1B49135-3491-BD46-8106-533572F3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Fehlersuche</a:t>
            </a:r>
            <a:r>
              <a:rPr lang="en-US" dirty="0"/>
              <a:t>….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5455EB0-CCC9-CD4A-B2AF-F84D314A4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791" y="950913"/>
            <a:ext cx="3163080" cy="3759200"/>
          </a:xfrm>
          <a:prstGeom prst="rect">
            <a:avLst/>
          </a:prstGeom>
        </p:spPr>
      </p:pic>
      <p:sp>
        <p:nvSpPr>
          <p:cNvPr id="11" name="Rectangular Callout 11">
            <a:extLst>
              <a:ext uri="{FF2B5EF4-FFF2-40B4-BE49-F238E27FC236}">
                <a16:creationId xmlns:a16="http://schemas.microsoft.com/office/drawing/2014/main" id="{705D8CA5-797F-634E-89D0-27D319C082AE}"/>
              </a:ext>
            </a:extLst>
          </p:cNvPr>
          <p:cNvSpPr/>
          <p:nvPr/>
        </p:nvSpPr>
        <p:spPr bwMode="auto">
          <a:xfrm>
            <a:off x="1108779" y="2735179"/>
            <a:ext cx="2978804" cy="803613"/>
          </a:xfrm>
          <a:prstGeom prst="wedgeRectCallout">
            <a:avLst>
              <a:gd name="adj1" fmla="val 96226"/>
              <a:gd name="adj2" fmla="val 116608"/>
            </a:avLst>
          </a:prstGeom>
          <a:solidFill>
            <a:srgbClr val="00BF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t" anchorCtr="0"/>
          <a:lstStyle/>
          <a:p>
            <a:pPr algn="ctr" defTabSz="932406"/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bar()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Kindklassen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nicht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spc="-102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sichtbar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da </a:t>
            </a:r>
            <a:r>
              <a:rPr lang="en-US" sz="16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private</a:t>
            </a:r>
          </a:p>
        </p:txBody>
      </p:sp>
    </p:spTree>
    <p:extLst>
      <p:ext uri="{BB962C8B-B14F-4D97-AF65-F5344CB8AC3E}">
        <p14:creationId xmlns:p14="http://schemas.microsoft.com/office/powerpoint/2010/main" val="413088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54211-868A-3644-AF19-710AD287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Vererbungsproblem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DACF9E-AB24-3B41-B895-EA7D1F8E2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29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3EEAA9C-06E3-B740-9297-0613ED967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Alle </a:t>
            </a:r>
            <a:r>
              <a:rPr lang="en-US" dirty="0" err="1"/>
              <a:t>Universitätspersonen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arbeiten</a:t>
            </a:r>
            <a:r>
              <a:rPr lang="en-US" dirty="0"/>
              <a:t>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work()</a:t>
            </a:r>
            <a:r>
              <a:rPr lang="en-US" dirty="0"/>
              <a:t>), </a:t>
            </a:r>
            <a:r>
              <a:rPr lang="en-US" dirty="0" err="1"/>
              <a:t>genauso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die </a:t>
            </a:r>
            <a:r>
              <a:rPr lang="en-US" dirty="0" err="1"/>
              <a:t>Subklassen</a:t>
            </a:r>
            <a:endParaRPr lang="en-US" dirty="0"/>
          </a:p>
          <a:p>
            <a:r>
              <a:rPr lang="en-US" dirty="0"/>
              <a:t>Welches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work()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/>
              <a:t>soll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TeachingAssistant</a:t>
            </a:r>
            <a:r>
              <a:rPr lang="en-US" dirty="0"/>
              <a:t> </a:t>
            </a:r>
            <a:r>
              <a:rPr lang="en-US" dirty="0" err="1"/>
              <a:t>ausführen</a:t>
            </a:r>
            <a:r>
              <a:rPr lang="en-US" dirty="0"/>
              <a:t>?</a:t>
            </a:r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508B82-CAB6-1F47-88AA-9A922C4C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493AC-E67C-BB45-BD32-101D2BE8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E47AB3-4326-F94E-8FCF-C23AA79C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892B11C-797E-144A-880E-49ABEE92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Vererbungsproblem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8832DC6-0412-A843-A1CC-C6E4EAFB0342}"/>
              </a:ext>
            </a:extLst>
          </p:cNvPr>
          <p:cNvGrpSpPr/>
          <p:nvPr/>
        </p:nvGrpSpPr>
        <p:grpSpPr>
          <a:xfrm>
            <a:off x="5010022" y="788400"/>
            <a:ext cx="3702178" cy="3787167"/>
            <a:chOff x="7264400" y="906462"/>
            <a:chExt cx="4927600" cy="5544791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911008E5-77B5-9540-BB97-F48BCF49D526}"/>
                </a:ext>
              </a:extLst>
            </p:cNvPr>
            <p:cNvSpPr/>
            <p:nvPr/>
          </p:nvSpPr>
          <p:spPr>
            <a:xfrm>
              <a:off x="8674100" y="9064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UniversityPerson</a:t>
              </a:r>
              <a:endParaRPr lang="en-US" sz="1200" b="1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09E3ECF9-806F-1648-BF5A-3A09C933AE5D}"/>
                </a:ext>
              </a:extLst>
            </p:cNvPr>
            <p:cNvSpPr/>
            <p:nvPr/>
          </p:nvSpPr>
          <p:spPr>
            <a:xfrm>
              <a:off x="7264400" y="30400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Teacher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F9CD0D6E-9D64-2147-B11F-CCD8EC274E49}"/>
                </a:ext>
              </a:extLst>
            </p:cNvPr>
            <p:cNvSpPr/>
            <p:nvPr/>
          </p:nvSpPr>
          <p:spPr>
            <a:xfrm>
              <a:off x="10109200" y="30400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Student</a:t>
              </a: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DF948093-29C0-1F47-827D-5B59631B5CD6}"/>
                </a:ext>
              </a:extLst>
            </p:cNvPr>
            <p:cNvSpPr/>
            <p:nvPr/>
          </p:nvSpPr>
          <p:spPr>
            <a:xfrm>
              <a:off x="8674099" y="5049509"/>
              <a:ext cx="219233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TeachingAssistant</a:t>
              </a:r>
              <a:endParaRPr lang="en-US" sz="1200" b="1" dirty="0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AC42D440-1F4D-5042-9928-6C00DA1A2488}"/>
                </a:ext>
              </a:extLst>
            </p:cNvPr>
            <p:cNvSpPr/>
            <p:nvPr/>
          </p:nvSpPr>
          <p:spPr>
            <a:xfrm>
              <a:off x="8674100" y="1447566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public void work()</a:t>
              </a: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C6552993-4D0D-884D-BFD3-10DA93A765AE}"/>
                </a:ext>
              </a:extLst>
            </p:cNvPr>
            <p:cNvSpPr/>
            <p:nvPr/>
          </p:nvSpPr>
          <p:spPr>
            <a:xfrm>
              <a:off x="8674100" y="1870734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1AC87172-263D-E845-8625-8C5E100BBA61}"/>
                </a:ext>
              </a:extLst>
            </p:cNvPr>
            <p:cNvSpPr/>
            <p:nvPr/>
          </p:nvSpPr>
          <p:spPr>
            <a:xfrm>
              <a:off x="7264400" y="3581300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CBEF386-A818-AF48-A69F-474B44781987}"/>
                </a:ext>
              </a:extLst>
            </p:cNvPr>
            <p:cNvSpPr/>
            <p:nvPr/>
          </p:nvSpPr>
          <p:spPr>
            <a:xfrm>
              <a:off x="7264400" y="4004468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6AB8D372-25A0-4449-A437-B42B4C4F189B}"/>
                </a:ext>
              </a:extLst>
            </p:cNvPr>
            <p:cNvSpPr/>
            <p:nvPr/>
          </p:nvSpPr>
          <p:spPr>
            <a:xfrm>
              <a:off x="10109200" y="3584748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862C4E88-BB59-B24F-8421-7873A3589FA0}"/>
                </a:ext>
              </a:extLst>
            </p:cNvPr>
            <p:cNvSpPr/>
            <p:nvPr/>
          </p:nvSpPr>
          <p:spPr>
            <a:xfrm>
              <a:off x="10109200" y="4007916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5541A073-008B-694A-B4A5-A4914285EA0E}"/>
                </a:ext>
              </a:extLst>
            </p:cNvPr>
            <p:cNvSpPr/>
            <p:nvPr/>
          </p:nvSpPr>
          <p:spPr>
            <a:xfrm>
              <a:off x="8674100" y="5599132"/>
              <a:ext cx="2192336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1BA7B7BB-B9BD-7C45-A2E3-E5CD2AC192A4}"/>
                </a:ext>
              </a:extLst>
            </p:cNvPr>
            <p:cNvSpPr/>
            <p:nvPr/>
          </p:nvSpPr>
          <p:spPr>
            <a:xfrm>
              <a:off x="8674100" y="6022300"/>
              <a:ext cx="2192336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2" name="Dreieck 21">
              <a:extLst>
                <a:ext uri="{FF2B5EF4-FFF2-40B4-BE49-F238E27FC236}">
                  <a16:creationId xmlns:a16="http://schemas.microsoft.com/office/drawing/2014/main" id="{2535E7A6-EDCE-6544-B3DD-A3A304DA8190}"/>
                </a:ext>
              </a:extLst>
            </p:cNvPr>
            <p:cNvSpPr/>
            <p:nvPr/>
          </p:nvSpPr>
          <p:spPr bwMode="auto">
            <a:xfrm>
              <a:off x="9558106" y="2315474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E27DD7B4-EF3A-AB4C-B7A8-8EA44BE00E72}"/>
                </a:ext>
              </a:extLst>
            </p:cNvPr>
            <p:cNvCxnSpPr>
              <a:cxnSpLocks/>
              <a:stCxn id="11" idx="0"/>
              <a:endCxn id="22" idx="3"/>
            </p:cNvCxnSpPr>
            <p:nvPr/>
          </p:nvCxnSpPr>
          <p:spPr>
            <a:xfrm rot="5400000" flipH="1" flipV="1">
              <a:off x="8751040" y="2098834"/>
              <a:ext cx="495988" cy="1386469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winkelte Verbindung 23">
              <a:extLst>
                <a:ext uri="{FF2B5EF4-FFF2-40B4-BE49-F238E27FC236}">
                  <a16:creationId xmlns:a16="http://schemas.microsoft.com/office/drawing/2014/main" id="{3D752F52-ADE5-A245-8960-E702E4B50B12}"/>
                </a:ext>
              </a:extLst>
            </p:cNvPr>
            <p:cNvCxnSpPr>
              <a:cxnSpLocks/>
              <a:stCxn id="12" idx="0"/>
              <a:endCxn id="22" idx="3"/>
            </p:cNvCxnSpPr>
            <p:nvPr/>
          </p:nvCxnSpPr>
          <p:spPr>
            <a:xfrm rot="16200000" flipV="1">
              <a:off x="10173441" y="2062902"/>
              <a:ext cx="495988" cy="1458331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reieck 24">
              <a:extLst>
                <a:ext uri="{FF2B5EF4-FFF2-40B4-BE49-F238E27FC236}">
                  <a16:creationId xmlns:a16="http://schemas.microsoft.com/office/drawing/2014/main" id="{437EB324-3156-8B44-955D-332603AD7D13}"/>
                </a:ext>
              </a:extLst>
            </p:cNvPr>
            <p:cNvSpPr/>
            <p:nvPr/>
          </p:nvSpPr>
          <p:spPr bwMode="auto">
            <a:xfrm>
              <a:off x="8171636" y="4461792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reieck 25">
              <a:extLst>
                <a:ext uri="{FF2B5EF4-FFF2-40B4-BE49-F238E27FC236}">
                  <a16:creationId xmlns:a16="http://schemas.microsoft.com/office/drawing/2014/main" id="{20BFB4F0-A333-1C4E-B310-F24EC7806AE6}"/>
                </a:ext>
              </a:extLst>
            </p:cNvPr>
            <p:cNvSpPr/>
            <p:nvPr/>
          </p:nvSpPr>
          <p:spPr bwMode="auto">
            <a:xfrm>
              <a:off x="11016437" y="4460206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5A006F8B-1257-9D44-BBB4-070E466014C5}"/>
                </a:ext>
              </a:extLst>
            </p:cNvPr>
            <p:cNvCxnSpPr>
              <a:cxnSpLocks/>
              <a:stCxn id="13" idx="0"/>
              <a:endCxn id="26" idx="3"/>
            </p:cNvCxnSpPr>
            <p:nvPr/>
          </p:nvCxnSpPr>
          <p:spPr>
            <a:xfrm rot="5400000" flipH="1" flipV="1">
              <a:off x="10280083" y="4178992"/>
              <a:ext cx="360703" cy="1380332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winkelte Verbindung 27">
              <a:extLst>
                <a:ext uri="{FF2B5EF4-FFF2-40B4-BE49-F238E27FC236}">
                  <a16:creationId xmlns:a16="http://schemas.microsoft.com/office/drawing/2014/main" id="{08F01FAA-7EB8-EC48-84D2-95899AB803D0}"/>
                </a:ext>
              </a:extLst>
            </p:cNvPr>
            <p:cNvCxnSpPr>
              <a:cxnSpLocks/>
              <a:stCxn id="13" idx="0"/>
              <a:endCxn id="25" idx="3"/>
            </p:cNvCxnSpPr>
            <p:nvPr/>
          </p:nvCxnSpPr>
          <p:spPr>
            <a:xfrm rot="16200000" flipV="1">
              <a:off x="8858476" y="4137716"/>
              <a:ext cx="359117" cy="1464469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32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4E7EC94-BD0D-7E4E-8015-A2AE1F341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 err="1"/>
              <a:t>Vererbung</a:t>
            </a:r>
            <a:r>
              <a:rPr lang="en-US" sz="1800" dirty="0"/>
              <a:t> </a:t>
            </a:r>
            <a:r>
              <a:rPr lang="en-US" sz="1800" dirty="0" err="1"/>
              <a:t>immer</a:t>
            </a:r>
            <a:r>
              <a:rPr lang="en-US" sz="1800" dirty="0"/>
              <a:t> </a:t>
            </a:r>
            <a:r>
              <a:rPr lang="en-US" sz="1800" dirty="0" err="1"/>
              <a:t>dann</a:t>
            </a:r>
            <a:r>
              <a:rPr lang="en-US" sz="1800" dirty="0"/>
              <a:t> </a:t>
            </a:r>
            <a:r>
              <a:rPr lang="en-US" sz="1800" dirty="0" err="1"/>
              <a:t>einsetzen</a:t>
            </a:r>
            <a:r>
              <a:rPr lang="en-US" sz="1800" dirty="0"/>
              <a:t> </a:t>
            </a:r>
            <a:r>
              <a:rPr lang="en-US" sz="1800" dirty="0" err="1"/>
              <a:t>wenn</a:t>
            </a:r>
            <a:r>
              <a:rPr lang="en-US" sz="1800" dirty="0"/>
              <a:t> Code </a:t>
            </a:r>
            <a:r>
              <a:rPr lang="en-US" sz="1800" dirty="0" err="1"/>
              <a:t>wieder</a:t>
            </a:r>
            <a:r>
              <a:rPr lang="en-US" sz="1800" dirty="0"/>
              <a:t> </a:t>
            </a:r>
            <a:r>
              <a:rPr lang="en-US" sz="1800" dirty="0" err="1"/>
              <a:t>verwendet</a:t>
            </a:r>
            <a:r>
              <a:rPr lang="en-US" sz="1800" dirty="0"/>
              <a:t> </a:t>
            </a:r>
            <a:r>
              <a:rPr lang="en-US" sz="1800" dirty="0" err="1"/>
              <a:t>werden</a:t>
            </a:r>
            <a:r>
              <a:rPr lang="en-US" sz="1800" dirty="0"/>
              <a:t> </a:t>
            </a:r>
            <a:r>
              <a:rPr lang="en-US" sz="1800" dirty="0" err="1"/>
              <a:t>soll</a:t>
            </a:r>
            <a:r>
              <a:rPr lang="en-US" sz="1800" dirty="0"/>
              <a:t> </a:t>
            </a:r>
            <a:r>
              <a:rPr lang="en-US" sz="1800" dirty="0" err="1"/>
              <a:t>ohne</a:t>
            </a:r>
            <a:r>
              <a:rPr lang="en-US" sz="1800" dirty="0"/>
              <a:t> die </a:t>
            </a:r>
            <a:r>
              <a:rPr lang="en-US" sz="1800" dirty="0" err="1"/>
              <a:t>Funktionalität</a:t>
            </a:r>
            <a:r>
              <a:rPr lang="en-US" sz="1800" dirty="0"/>
              <a:t> </a:t>
            </a:r>
            <a:r>
              <a:rPr lang="en-US" sz="1800" dirty="0" err="1"/>
              <a:t>zu</a:t>
            </a:r>
            <a:r>
              <a:rPr lang="en-US" sz="1800" dirty="0"/>
              <a:t> </a:t>
            </a:r>
            <a:r>
              <a:rPr lang="en-US" sz="1800" dirty="0" err="1"/>
              <a:t>ändern</a:t>
            </a:r>
            <a:endParaRPr lang="en-US" sz="1800" dirty="0"/>
          </a:p>
          <a:p>
            <a:pPr algn="ctr"/>
            <a:endParaRPr lang="de-DE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1C8256-7A2D-BC45-9E61-DAB1409D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DA558D-9A8D-094D-88FF-5BEDD6E2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88CB80-CA9C-A34F-B458-8CA66712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5AB8548-B5E1-CA49-8A22-A24C2EDC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 (</a:t>
            </a:r>
            <a:r>
              <a:rPr lang="de-DE" dirty="0" err="1"/>
              <a:t>cont`d</a:t>
            </a:r>
            <a:r>
              <a:rPr lang="de-DE" dirty="0"/>
              <a:t>, IX)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161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B99499-48D0-E640-9C91-F64E33241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Oft </a:t>
            </a:r>
            <a:r>
              <a:rPr lang="en-US" dirty="0" err="1"/>
              <a:t>ist</a:t>
            </a:r>
            <a:r>
              <a:rPr lang="en-US" dirty="0"/>
              <a:t> es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gewollt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ähnliche</a:t>
            </a:r>
            <a:r>
              <a:rPr lang="en-US" dirty="0"/>
              <a:t> </a:t>
            </a:r>
            <a:r>
              <a:rPr lang="en-US" dirty="0" err="1"/>
              <a:t>Verhaltensweisen</a:t>
            </a:r>
            <a:r>
              <a:rPr lang="en-US" dirty="0"/>
              <a:t> </a:t>
            </a:r>
            <a:r>
              <a:rPr lang="en-US" dirty="0" err="1"/>
              <a:t>aufweist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Objekte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Interfaces</a:t>
            </a:r>
            <a:endParaRPr lang="en-US" dirty="0"/>
          </a:p>
          <a:p>
            <a:endParaRPr lang="en-GB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831A39-34E1-2B4C-8C32-2EDB34BFC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0654B4-789B-CF45-86AA-BEA0C355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B81ADF-CD1E-0144-B46A-D3B9BCCD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2168F-DDAA-4E4C-992E-FD1A7C60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B815162-66EC-A140-8C37-FCC2A783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(I)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AAC18D1-911F-054D-927C-13E37CDDABB0}"/>
              </a:ext>
            </a:extLst>
          </p:cNvPr>
          <p:cNvGrpSpPr/>
          <p:nvPr/>
        </p:nvGrpSpPr>
        <p:grpSpPr>
          <a:xfrm>
            <a:off x="5010022" y="788400"/>
            <a:ext cx="3702178" cy="3787167"/>
            <a:chOff x="7264400" y="906462"/>
            <a:chExt cx="4927600" cy="5544791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8476B7EE-A3B7-594F-8013-E00DC1A141FD}"/>
                </a:ext>
              </a:extLst>
            </p:cNvPr>
            <p:cNvSpPr/>
            <p:nvPr/>
          </p:nvSpPr>
          <p:spPr>
            <a:xfrm>
              <a:off x="8674100" y="9064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UniversityPerson</a:t>
              </a:r>
              <a:endParaRPr lang="en-US" sz="1200" b="1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93284531-95DB-7649-B5A4-55922941AFB8}"/>
                </a:ext>
              </a:extLst>
            </p:cNvPr>
            <p:cNvSpPr/>
            <p:nvPr/>
          </p:nvSpPr>
          <p:spPr>
            <a:xfrm>
              <a:off x="7264400" y="30400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Teacher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A638BD6-0C33-834D-87F0-DFDAF470FC08}"/>
                </a:ext>
              </a:extLst>
            </p:cNvPr>
            <p:cNvSpPr/>
            <p:nvPr/>
          </p:nvSpPr>
          <p:spPr>
            <a:xfrm>
              <a:off x="10109200" y="3040062"/>
              <a:ext cx="2082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Student</a:t>
              </a: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2246C5E0-C0FF-B646-AE9D-F247FA0B0BE9}"/>
                </a:ext>
              </a:extLst>
            </p:cNvPr>
            <p:cNvSpPr/>
            <p:nvPr/>
          </p:nvSpPr>
          <p:spPr>
            <a:xfrm>
              <a:off x="8674099" y="5049509"/>
              <a:ext cx="219233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TeachingAssistant</a:t>
              </a:r>
              <a:endParaRPr lang="en-US" sz="1200" b="1" dirty="0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E660682E-54FF-2341-810E-9D407B2C329E}"/>
                </a:ext>
              </a:extLst>
            </p:cNvPr>
            <p:cNvSpPr/>
            <p:nvPr/>
          </p:nvSpPr>
          <p:spPr>
            <a:xfrm>
              <a:off x="8674100" y="1447566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public void work()</a:t>
              </a:r>
            </a:p>
          </p:txBody>
        </p:sp>
        <p:sp>
          <p:nvSpPr>
            <p:cNvPr id="15" name="Rectangle 36">
              <a:extLst>
                <a:ext uri="{FF2B5EF4-FFF2-40B4-BE49-F238E27FC236}">
                  <a16:creationId xmlns:a16="http://schemas.microsoft.com/office/drawing/2014/main" id="{F9B70FE0-9EFA-9B4F-8986-283B8C317C11}"/>
                </a:ext>
              </a:extLst>
            </p:cNvPr>
            <p:cNvSpPr/>
            <p:nvPr/>
          </p:nvSpPr>
          <p:spPr>
            <a:xfrm>
              <a:off x="8674100" y="1870734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7067B80F-82C7-D646-AA58-21176CF00B85}"/>
                </a:ext>
              </a:extLst>
            </p:cNvPr>
            <p:cNvSpPr/>
            <p:nvPr/>
          </p:nvSpPr>
          <p:spPr>
            <a:xfrm>
              <a:off x="7264400" y="3581300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985E79C8-24A0-0443-9243-5F045510D764}"/>
                </a:ext>
              </a:extLst>
            </p:cNvPr>
            <p:cNvSpPr/>
            <p:nvPr/>
          </p:nvSpPr>
          <p:spPr>
            <a:xfrm>
              <a:off x="7264400" y="4004468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498F0928-60B5-A54E-8E41-B633FE23BB01}"/>
                </a:ext>
              </a:extLst>
            </p:cNvPr>
            <p:cNvSpPr/>
            <p:nvPr/>
          </p:nvSpPr>
          <p:spPr>
            <a:xfrm>
              <a:off x="10109200" y="3584748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6FB48A66-6780-314A-9B65-B3981A983693}"/>
                </a:ext>
              </a:extLst>
            </p:cNvPr>
            <p:cNvSpPr/>
            <p:nvPr/>
          </p:nvSpPr>
          <p:spPr>
            <a:xfrm>
              <a:off x="10109200" y="4007916"/>
              <a:ext cx="2082800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C6526365-E0FA-2243-97A1-FEB1EB2D1B08}"/>
                </a:ext>
              </a:extLst>
            </p:cNvPr>
            <p:cNvSpPr/>
            <p:nvPr/>
          </p:nvSpPr>
          <p:spPr>
            <a:xfrm>
              <a:off x="8674100" y="5599132"/>
              <a:ext cx="2192336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69696"/>
                  </a:solidFill>
                </a:rPr>
                <a:t>public void work()</a:t>
              </a:r>
            </a:p>
          </p:txBody>
        </p:sp>
        <p:sp>
          <p:nvSpPr>
            <p:cNvPr id="21" name="Rectangle 36">
              <a:extLst>
                <a:ext uri="{FF2B5EF4-FFF2-40B4-BE49-F238E27FC236}">
                  <a16:creationId xmlns:a16="http://schemas.microsoft.com/office/drawing/2014/main" id="{AD076400-6354-AF49-8827-7ED10833CD07}"/>
                </a:ext>
              </a:extLst>
            </p:cNvPr>
            <p:cNvSpPr/>
            <p:nvPr/>
          </p:nvSpPr>
          <p:spPr>
            <a:xfrm>
              <a:off x="8674100" y="6022300"/>
              <a:ext cx="2192336" cy="42895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22" name="Dreieck 21">
              <a:extLst>
                <a:ext uri="{FF2B5EF4-FFF2-40B4-BE49-F238E27FC236}">
                  <a16:creationId xmlns:a16="http://schemas.microsoft.com/office/drawing/2014/main" id="{B885BD35-AF2A-1E4C-A44B-242B40544550}"/>
                </a:ext>
              </a:extLst>
            </p:cNvPr>
            <p:cNvSpPr/>
            <p:nvPr/>
          </p:nvSpPr>
          <p:spPr bwMode="auto">
            <a:xfrm>
              <a:off x="9558106" y="2315474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44C40B5F-A93A-6045-92BC-F8049EFFBBB2}"/>
                </a:ext>
              </a:extLst>
            </p:cNvPr>
            <p:cNvCxnSpPr>
              <a:cxnSpLocks/>
              <a:stCxn id="11" idx="0"/>
              <a:endCxn id="22" idx="3"/>
            </p:cNvCxnSpPr>
            <p:nvPr/>
          </p:nvCxnSpPr>
          <p:spPr>
            <a:xfrm rot="5400000" flipH="1" flipV="1">
              <a:off x="8751040" y="2098834"/>
              <a:ext cx="495988" cy="1386469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winkelte Verbindung 23">
              <a:extLst>
                <a:ext uri="{FF2B5EF4-FFF2-40B4-BE49-F238E27FC236}">
                  <a16:creationId xmlns:a16="http://schemas.microsoft.com/office/drawing/2014/main" id="{93456490-A7A7-104C-AF9B-F645F3597480}"/>
                </a:ext>
              </a:extLst>
            </p:cNvPr>
            <p:cNvCxnSpPr>
              <a:cxnSpLocks/>
              <a:stCxn id="12" idx="0"/>
              <a:endCxn id="22" idx="3"/>
            </p:cNvCxnSpPr>
            <p:nvPr/>
          </p:nvCxnSpPr>
          <p:spPr>
            <a:xfrm rot="16200000" flipV="1">
              <a:off x="10173441" y="2062902"/>
              <a:ext cx="495988" cy="1458331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reieck 24">
              <a:extLst>
                <a:ext uri="{FF2B5EF4-FFF2-40B4-BE49-F238E27FC236}">
                  <a16:creationId xmlns:a16="http://schemas.microsoft.com/office/drawing/2014/main" id="{F59D47B0-111E-3844-93C4-196AD70B15FA}"/>
                </a:ext>
              </a:extLst>
            </p:cNvPr>
            <p:cNvSpPr/>
            <p:nvPr/>
          </p:nvSpPr>
          <p:spPr bwMode="auto">
            <a:xfrm>
              <a:off x="8171636" y="4461792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reieck 25">
              <a:extLst>
                <a:ext uri="{FF2B5EF4-FFF2-40B4-BE49-F238E27FC236}">
                  <a16:creationId xmlns:a16="http://schemas.microsoft.com/office/drawing/2014/main" id="{472C82E5-52FF-BA4E-85BF-95E91D760714}"/>
                </a:ext>
              </a:extLst>
            </p:cNvPr>
            <p:cNvSpPr/>
            <p:nvPr/>
          </p:nvSpPr>
          <p:spPr bwMode="auto">
            <a:xfrm>
              <a:off x="11016437" y="4460206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47182205-3917-CF46-BE1D-39247240E8B2}"/>
                </a:ext>
              </a:extLst>
            </p:cNvPr>
            <p:cNvCxnSpPr>
              <a:cxnSpLocks/>
              <a:stCxn id="13" idx="0"/>
              <a:endCxn id="26" idx="3"/>
            </p:cNvCxnSpPr>
            <p:nvPr/>
          </p:nvCxnSpPr>
          <p:spPr>
            <a:xfrm rot="5400000" flipH="1" flipV="1">
              <a:off x="10280083" y="4178992"/>
              <a:ext cx="360703" cy="1380332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winkelte Verbindung 27">
              <a:extLst>
                <a:ext uri="{FF2B5EF4-FFF2-40B4-BE49-F238E27FC236}">
                  <a16:creationId xmlns:a16="http://schemas.microsoft.com/office/drawing/2014/main" id="{32EF6A47-9C17-8344-8CBC-54D2ACF4A742}"/>
                </a:ext>
              </a:extLst>
            </p:cNvPr>
            <p:cNvCxnSpPr>
              <a:cxnSpLocks/>
              <a:stCxn id="13" idx="0"/>
              <a:endCxn id="25" idx="3"/>
            </p:cNvCxnSpPr>
            <p:nvPr/>
          </p:nvCxnSpPr>
          <p:spPr>
            <a:xfrm rot="16200000" flipV="1">
              <a:off x="8858476" y="4137716"/>
              <a:ext cx="359117" cy="1464469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465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08F37D-EE39-464A-AF27-40B27A1DD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deklarieren</a:t>
            </a:r>
            <a:r>
              <a:rPr lang="en-US" dirty="0"/>
              <a:t>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, </a:t>
            </a:r>
            <a:r>
              <a:rPr lang="en-US" dirty="0" err="1"/>
              <a:t>implementieren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(</a:t>
            </a:r>
            <a:r>
              <a:rPr lang="en-US" dirty="0" err="1"/>
              <a:t>seit</a:t>
            </a:r>
            <a:r>
              <a:rPr lang="en-US" dirty="0"/>
              <a:t> Java 8 default </a:t>
            </a:r>
            <a:r>
              <a:rPr lang="en-US" dirty="0" err="1"/>
              <a:t>Implementierung</a:t>
            </a:r>
            <a:r>
              <a:rPr lang="en-US" dirty="0"/>
              <a:t> m</a:t>
            </a:r>
            <a:r>
              <a:rPr lang="de-DE" dirty="0" err="1"/>
              <a:t>öglich</a:t>
            </a:r>
            <a:r>
              <a:rPr lang="en-US" dirty="0"/>
              <a:t>)</a:t>
            </a:r>
          </a:p>
          <a:p>
            <a:r>
              <a:rPr lang="en-US" dirty="0"/>
              <a:t>Eine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beliebig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Interfaces </a:t>
            </a:r>
            <a:r>
              <a:rPr lang="en-US" dirty="0" err="1"/>
              <a:t>implementieren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Schlüsselwort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Interface </a:t>
            </a:r>
            <a:r>
              <a:rPr lang="en-US" dirty="0" err="1"/>
              <a:t>eingebunden</a:t>
            </a: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Instanz</a:t>
            </a:r>
            <a:r>
              <a:rPr lang="en-US" dirty="0"/>
              <a:t> von Interfaces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 err="1"/>
              <a:t>Intefaces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abstrakte</a:t>
            </a:r>
            <a:r>
              <a:rPr lang="en-US" dirty="0"/>
              <a:t> Klassen) </a:t>
            </a:r>
            <a:r>
              <a:rPr lang="en-US" dirty="0" err="1"/>
              <a:t>gültige</a:t>
            </a:r>
            <a:r>
              <a:rPr lang="en-US" dirty="0"/>
              <a:t>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Typen</a:t>
            </a:r>
            <a:endParaRPr lang="en-US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3AD878-9733-4849-8941-AB79FEE4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B5CFFE-76E4-FD49-B34E-6872629A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A038A-4209-684C-A6C5-EC7132CF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56A7FCD-2CB4-634C-8608-7AF3DE70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(II)</a:t>
            </a:r>
            <a:endParaRPr lang="en-GB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93E1ED8-C1D9-9340-B8BF-FBEF7E60B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463" y="1410540"/>
            <a:ext cx="3995737" cy="28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4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E08E4C5-0973-CB45-9E57-D1AF108F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Interfaces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Verhalten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verschiedenen</a:t>
            </a:r>
            <a:r>
              <a:rPr lang="en-US" dirty="0"/>
              <a:t> Klassen </a:t>
            </a:r>
            <a:r>
              <a:rPr lang="en-US" dirty="0" err="1"/>
              <a:t>vorkommen</a:t>
            </a:r>
            <a:r>
              <a:rPr lang="en-US" dirty="0"/>
              <a:t> </a:t>
            </a:r>
            <a:r>
              <a:rPr lang="en-US" dirty="0" err="1"/>
              <a:t>soll</a:t>
            </a:r>
            <a:endParaRPr lang="en-US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45BDCC-63BA-E540-9836-E958D614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BFD78-FE16-7B4F-9CA2-F1B85DE3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76EC18-7EF7-A545-83BC-E963C9D4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65FEFBD5-D6F8-F24B-9771-E0CB2E6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(III)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2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A7761-82DB-DB47-B56D-DA3C3AAF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Interfaces ab Java 8</a:t>
            </a:r>
            <a:br>
              <a:rPr lang="en-GB" dirty="0"/>
            </a:br>
            <a:r>
              <a:rPr lang="en-GB" sz="1400" dirty="0"/>
              <a:t>(</a:t>
            </a:r>
            <a:r>
              <a:rPr lang="en-GB" sz="1400" dirty="0" err="1"/>
              <a:t>simulierte</a:t>
            </a:r>
            <a:r>
              <a:rPr lang="en-GB" sz="1400" dirty="0"/>
              <a:t> </a:t>
            </a:r>
            <a:r>
              <a:rPr lang="en-GB" sz="1400" dirty="0" err="1"/>
              <a:t>Mehrfachvererbung</a:t>
            </a:r>
            <a:r>
              <a:rPr lang="en-GB" sz="1400" dirty="0"/>
              <a:t>)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569DAF-747A-B444-A7E6-12D4B102B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02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2FE24C-9133-904F-96FA-F1205598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Vor</a:t>
            </a:r>
            <a:r>
              <a:rPr lang="en-US" dirty="0"/>
              <a:t> Java 8</a:t>
            </a:r>
          </a:p>
          <a:p>
            <a:pPr lvl="1"/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abstrakt</a:t>
            </a:r>
            <a:r>
              <a:rPr lang="en-US" dirty="0"/>
              <a:t> sein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Signatur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möglich</a:t>
            </a:r>
            <a:endParaRPr lang="en-US" dirty="0"/>
          </a:p>
          <a:p>
            <a:pPr lvl="1"/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statischen</a:t>
            </a:r>
            <a:r>
              <a:rPr lang="en-US" dirty="0"/>
              <a:t> </a:t>
            </a:r>
            <a:r>
              <a:rPr lang="en-US" dirty="0" err="1"/>
              <a:t>Operationen</a:t>
            </a:r>
            <a:endParaRPr lang="en-US" dirty="0"/>
          </a:p>
          <a:p>
            <a:pPr marL="228541" lvl="2" indent="0">
              <a:buNone/>
            </a:pPr>
            <a:endParaRPr lang="en-US" dirty="0"/>
          </a:p>
          <a:p>
            <a:r>
              <a:rPr lang="en-US" dirty="0"/>
              <a:t>Ab Java 8</a:t>
            </a:r>
          </a:p>
          <a:p>
            <a:pPr lvl="1"/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default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besitzen</a:t>
            </a:r>
            <a:endParaRPr lang="en-US" dirty="0"/>
          </a:p>
          <a:p>
            <a:pPr lvl="2"/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in </a:t>
            </a:r>
            <a:r>
              <a:rPr lang="en-US" dirty="0" err="1"/>
              <a:t>abgeleitete</a:t>
            </a:r>
            <a:r>
              <a:rPr lang="en-US" dirty="0"/>
              <a:t> Klassen </a:t>
            </a:r>
            <a:r>
              <a:rPr lang="en-US" dirty="0" err="1"/>
              <a:t>vererbt</a:t>
            </a:r>
            <a:r>
              <a:rPr lang="en-US" dirty="0"/>
              <a:t>, </a:t>
            </a:r>
            <a:r>
              <a:rPr lang="en-US" dirty="0" err="1"/>
              <a:t>sofern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überschrieben</a:t>
            </a:r>
            <a:endParaRPr lang="en-US" dirty="0"/>
          </a:p>
          <a:p>
            <a:pPr lvl="1"/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Interface </a:t>
            </a:r>
            <a:r>
              <a:rPr lang="en-US" dirty="0" err="1"/>
              <a:t>implementiert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lvl="1"/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public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bisher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F66DC2-BA62-E442-A63D-007CA6BF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3D672-452C-5145-85DB-8518EFB3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78C20-FA0B-7D4E-96DD-67853017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A15DABB-01BB-CA4A-8A85-A3A43DD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89493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B1587F5-19CD-924B-BE6B-463596FF44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Schnittmenge</a:t>
            </a:r>
            <a:r>
              <a:rPr lang="en-US" dirty="0"/>
              <a:t> der </a:t>
            </a:r>
            <a:r>
              <a:rPr lang="en-US" dirty="0" err="1"/>
              <a:t>zwei</a:t>
            </a:r>
            <a:r>
              <a:rPr lang="en-US" dirty="0"/>
              <a:t> Klassen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Elternklasse</a:t>
            </a:r>
            <a:r>
              <a:rPr lang="en-US" dirty="0"/>
              <a:t> </a:t>
            </a:r>
            <a:r>
              <a:rPr lang="en-US" dirty="0" err="1"/>
              <a:t>betrachtet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Raccoon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</a:t>
            </a:r>
            <a:r>
              <a:rPr lang="en-US" dirty="0" err="1"/>
              <a:t>erben</a:t>
            </a:r>
            <a:r>
              <a:rPr lang="en-US" dirty="0"/>
              <a:t> </a:t>
            </a:r>
            <a:r>
              <a:rPr lang="en-US" dirty="0" err="1"/>
              <a:t>davon</a:t>
            </a:r>
            <a:endParaRPr lang="en-US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E46EA6D-F7A4-E24E-9D54-048D615AB7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2A1C-81B1-5547-8B96-7FD12436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E0884-8AFD-0442-829F-532C4412E6E4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8373DD-98BE-4A4A-A8BF-3F9A3E1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DBA885-EF80-1948-A441-B18E51BD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C85E062-5CDC-5A40-A971-8680DEC9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</a:t>
            </a:r>
            <a:endParaRPr lang="en-GB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5EDB42E-127D-464A-B506-12331142B08C}"/>
              </a:ext>
            </a:extLst>
          </p:cNvPr>
          <p:cNvGrpSpPr/>
          <p:nvPr/>
        </p:nvGrpSpPr>
        <p:grpSpPr>
          <a:xfrm>
            <a:off x="4665137" y="1003772"/>
            <a:ext cx="3904463" cy="2427470"/>
            <a:chOff x="4255168" y="882399"/>
            <a:chExt cx="4724400" cy="267021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5238142-1FBB-4144-B5F8-512E525A7A04}"/>
                </a:ext>
              </a:extLst>
            </p:cNvPr>
            <p:cNvSpPr/>
            <p:nvPr/>
          </p:nvSpPr>
          <p:spPr>
            <a:xfrm>
              <a:off x="6083968" y="885616"/>
              <a:ext cx="2895600" cy="26670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Cat</a:t>
              </a: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998724E-E25A-0F4D-9F3E-9CE65B6BEAE7}"/>
                </a:ext>
              </a:extLst>
            </p:cNvPr>
            <p:cNvSpPr/>
            <p:nvPr/>
          </p:nvSpPr>
          <p:spPr>
            <a:xfrm>
              <a:off x="4255168" y="882399"/>
              <a:ext cx="2895600" cy="26670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     Raccoon</a:t>
              </a: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140F94-F919-4440-A263-4AED8F563569}"/>
                </a:ext>
              </a:extLst>
            </p:cNvPr>
            <p:cNvSpPr/>
            <p:nvPr/>
          </p:nvSpPr>
          <p:spPr>
            <a:xfrm>
              <a:off x="6083967" y="1190416"/>
              <a:ext cx="1189037" cy="2057400"/>
            </a:xfrm>
            <a:custGeom>
              <a:avLst/>
              <a:gdLst>
                <a:gd name="connsiteX0" fmla="*/ 0 w 2895600"/>
                <a:gd name="connsiteY0" fmla="*/ 1333500 h 2667000"/>
                <a:gd name="connsiteX1" fmla="*/ 466952 w 2895600"/>
                <a:gd name="connsiteY1" fmla="*/ 352651 h 2667000"/>
                <a:gd name="connsiteX2" fmla="*/ 1447802 w 2895600"/>
                <a:gd name="connsiteY2" fmla="*/ 2 h 2667000"/>
                <a:gd name="connsiteX3" fmla="*/ 2428651 w 2895600"/>
                <a:gd name="connsiteY3" fmla="*/ 352654 h 2667000"/>
                <a:gd name="connsiteX4" fmla="*/ 2895600 w 2895600"/>
                <a:gd name="connsiteY4" fmla="*/ 1333505 h 2667000"/>
                <a:gd name="connsiteX5" fmla="*/ 2428649 w 2895600"/>
                <a:gd name="connsiteY5" fmla="*/ 2314355 h 2667000"/>
                <a:gd name="connsiteX6" fmla="*/ 1447799 w 2895600"/>
                <a:gd name="connsiteY6" fmla="*/ 2667005 h 2667000"/>
                <a:gd name="connsiteX7" fmla="*/ 466949 w 2895600"/>
                <a:gd name="connsiteY7" fmla="*/ 2314354 h 2667000"/>
                <a:gd name="connsiteX8" fmla="*/ -1 w 2895600"/>
                <a:gd name="connsiteY8" fmla="*/ 1333504 h 2667000"/>
                <a:gd name="connsiteX9" fmla="*/ 0 w 2895600"/>
                <a:gd name="connsiteY9" fmla="*/ 133350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95600" h="2667000">
                  <a:moveTo>
                    <a:pt x="0" y="1333500"/>
                  </a:moveTo>
                  <a:cubicBezTo>
                    <a:pt x="1" y="960815"/>
                    <a:pt x="169329" y="605136"/>
                    <a:pt x="466952" y="352651"/>
                  </a:cubicBezTo>
                  <a:cubicBezTo>
                    <a:pt x="734261" y="125883"/>
                    <a:pt x="1084386" y="1"/>
                    <a:pt x="1447802" y="2"/>
                  </a:cubicBezTo>
                  <a:cubicBezTo>
                    <a:pt x="1811218" y="2"/>
                    <a:pt x="2161343" y="125885"/>
                    <a:pt x="2428651" y="352654"/>
                  </a:cubicBezTo>
                  <a:cubicBezTo>
                    <a:pt x="2726274" y="605140"/>
                    <a:pt x="2895601" y="960820"/>
                    <a:pt x="2895600" y="1333505"/>
                  </a:cubicBezTo>
                  <a:cubicBezTo>
                    <a:pt x="2895600" y="1706190"/>
                    <a:pt x="2726272" y="2061870"/>
                    <a:pt x="2428649" y="2314355"/>
                  </a:cubicBezTo>
                  <a:cubicBezTo>
                    <a:pt x="2161340" y="2541123"/>
                    <a:pt x="1811215" y="2667006"/>
                    <a:pt x="1447799" y="2667005"/>
                  </a:cubicBezTo>
                  <a:cubicBezTo>
                    <a:pt x="1084383" y="2667005"/>
                    <a:pt x="734258" y="2541122"/>
                    <a:pt x="466949" y="2314354"/>
                  </a:cubicBezTo>
                  <a:cubicBezTo>
                    <a:pt x="169326" y="2061869"/>
                    <a:pt x="-1" y="1706189"/>
                    <a:pt x="-1" y="1333504"/>
                  </a:cubicBezTo>
                  <a:cubicBezTo>
                    <a:pt x="-1" y="1333503"/>
                    <a:pt x="0" y="1333501"/>
                    <a:pt x="0" y="13335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nsolas" pitchFamily="49" charset="0"/>
                  <a:cs typeface="Consolas" pitchFamily="49" charset="0"/>
                </a:rPr>
                <a:t>Name </a:t>
              </a:r>
            </a:p>
            <a:p>
              <a:pPr algn="ctr"/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laufen</a:t>
              </a:r>
              <a:endParaRPr lang="en-US" sz="1200" dirty="0">
                <a:latin typeface="Consolas" pitchFamily="49" charset="0"/>
                <a:cs typeface="Consolas" pitchFamily="49" charset="0"/>
              </a:endParaRPr>
            </a:p>
            <a:p>
              <a:pPr algn="ctr"/>
              <a:r>
                <a:rPr lang="en-US" sz="1200" dirty="0" err="1">
                  <a:latin typeface="Consolas" pitchFamily="49" charset="0"/>
                  <a:cs typeface="Consolas" pitchFamily="49" charset="0"/>
                </a:rPr>
                <a:t>schlafen</a:t>
              </a:r>
              <a:endParaRPr lang="en-US" sz="1200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68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B446A0-430C-684F-972B-467BBAA84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Deklaration</a:t>
            </a:r>
            <a:r>
              <a:rPr lang="en-US" dirty="0"/>
              <a:t> </a:t>
            </a:r>
            <a:r>
              <a:rPr lang="en-US" dirty="0" err="1"/>
              <a:t>beginnt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Schlüsselwort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Sichtbarkeit</a:t>
            </a:r>
            <a:endParaRPr lang="en-US" dirty="0"/>
          </a:p>
          <a:p>
            <a:pPr lvl="1"/>
            <a:r>
              <a:rPr lang="en-US" dirty="0" err="1"/>
              <a:t>Benötigt</a:t>
            </a:r>
            <a:r>
              <a:rPr lang="en-US" dirty="0"/>
              <a:t> um </a:t>
            </a:r>
            <a:r>
              <a:rPr lang="en-US" dirty="0" err="1"/>
              <a:t>versehentliche</a:t>
            </a:r>
            <a:r>
              <a:rPr lang="en-US" dirty="0"/>
              <a:t> </a:t>
            </a:r>
            <a:r>
              <a:rPr lang="en-US" dirty="0" err="1"/>
              <a:t>Implementierung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verhindern</a:t>
            </a:r>
            <a:endParaRPr lang="en-US" dirty="0"/>
          </a:p>
          <a:p>
            <a:pPr lvl="1"/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erkennbar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dirty="0"/>
              <a:t> Operation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nicht</a:t>
            </a: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4B49AE-6EEB-6C48-BC23-1710BC68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B62280-4CD3-C04F-8BB5-2D64F86D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B53D20-A7C0-5349-A2BC-4B062AEF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7039C9-3900-CE47-A631-D53D9074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default </a:t>
            </a:r>
            <a:r>
              <a:rPr lang="en-US" dirty="0" err="1"/>
              <a:t>Operationen</a:t>
            </a:r>
            <a:r>
              <a:rPr lang="en-US" dirty="0"/>
              <a:t>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750D1-9B7E-0440-893C-660D7A46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30" y="2571750"/>
            <a:ext cx="4346993" cy="10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8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975EE-1A99-9649-8F1D-FC7B48C0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1A8B3D-5D8F-314E-992C-FAC50CA6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799194-74F9-7941-9660-8B6C53B3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ADAD790-7DF6-0A46-852B-6FAF20CA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D70A1-81D1-764F-8F57-3A7CB69E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456" y="1192213"/>
            <a:ext cx="4927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4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C0F9E1F-0542-AA46-BFAA-CE79D1BD5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so </a:t>
            </a:r>
            <a:r>
              <a:rPr lang="en-US" dirty="0" err="1"/>
              <a:t>nicht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kompilieren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dirty="0"/>
              <a:t>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/>
              <a:t> nun von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von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Male</a:t>
            </a:r>
            <a:r>
              <a:rPr lang="en-US" dirty="0"/>
              <a:t> ?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69DFD8-8156-5B49-A594-712959A8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6411E-0754-9740-B980-46262553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4DC38A-AFC1-4142-A8E6-2E845875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8A51450-1F7C-A34F-A3BC-AE281BD6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Mehrfachvererbung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217892-BA59-7441-9DFC-BFA4594488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100" y="952500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BCF3134-C87F-BB4F-A6A0-512AD73FBD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Aber so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</a:t>
            </a:r>
            <a:r>
              <a:rPr lang="en-US" dirty="0"/>
              <a:t> </a:t>
            </a:r>
            <a:r>
              <a:rPr lang="en-US" dirty="0" err="1"/>
              <a:t>überschreibt</a:t>
            </a:r>
            <a:r>
              <a:rPr lang="en-US" dirty="0"/>
              <a:t> die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SayHello</a:t>
            </a:r>
            <a:r>
              <a:rPr lang="en-US" dirty="0"/>
              <a:t> </a:t>
            </a:r>
            <a:r>
              <a:rPr lang="en-US" dirty="0" err="1"/>
              <a:t>Funktion</a:t>
            </a:r>
            <a:endParaRPr lang="en-US" dirty="0"/>
          </a:p>
          <a:p>
            <a:pPr lvl="1"/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Male.super.sayHello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implementierte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der </a:t>
            </a:r>
            <a:r>
              <a:rPr lang="en-US" dirty="0" err="1"/>
              <a:t>beiden</a:t>
            </a:r>
            <a:r>
              <a:rPr lang="en-US" dirty="0"/>
              <a:t> </a:t>
            </a:r>
            <a:r>
              <a:rPr lang="en-US" dirty="0" err="1"/>
              <a:t>Superklassen</a:t>
            </a:r>
            <a:r>
              <a:rPr lang="en-US" dirty="0"/>
              <a:t> </a:t>
            </a:r>
            <a:r>
              <a:rPr lang="en-US" dirty="0" err="1"/>
              <a:t>aufgerufen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Achtung, </a:t>
            </a:r>
            <a:r>
              <a:rPr lang="en-US" dirty="0" err="1"/>
              <a:t>statische</a:t>
            </a:r>
            <a:r>
              <a:rPr lang="en-US" dirty="0"/>
              <a:t>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Interfaces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“</a:t>
            </a:r>
            <a:r>
              <a:rPr lang="en-US" dirty="0" err="1"/>
              <a:t>vererbt</a:t>
            </a:r>
            <a:r>
              <a:rPr lang="en-US"/>
              <a:t>”</a:t>
            </a:r>
            <a:endParaRPr lang="en-US" dirty="0"/>
          </a:p>
          <a:p>
            <a:pPr lvl="2"/>
            <a:endParaRPr lang="en-US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8C7B0-58F1-5745-B845-AA6B01B6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E3BD5B-B8F1-FC4F-B873-CA1AE5C0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48B136-0B02-3644-A4E5-AE0695B1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D794146-F600-8047-B30C-4EBA85B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Mehrfachvererbung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554E06-4558-CD46-81E6-67E01E87B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7575" y="950913"/>
            <a:ext cx="3633512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BB634-3304-2748-9E48-F3AA05E3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Polymorphie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44920-ABBB-8B43-BEAD-76D0C1007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296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B766E9C-2307-CC4F-9E6E-B22ECC377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Verwenden</a:t>
            </a:r>
            <a:r>
              <a:rPr lang="en-US" dirty="0"/>
              <a:t> von </a:t>
            </a:r>
            <a:r>
              <a:rPr lang="en-US" dirty="0" err="1"/>
              <a:t>Instanzen</a:t>
            </a:r>
            <a:r>
              <a:rPr lang="en-US" dirty="0"/>
              <a:t> des </a:t>
            </a:r>
            <a:r>
              <a:rPr lang="en-US" dirty="0" err="1"/>
              <a:t>selben</a:t>
            </a:r>
            <a:r>
              <a:rPr lang="en-US" dirty="0"/>
              <a:t> </a:t>
            </a:r>
            <a:r>
              <a:rPr lang="en-US" dirty="0" err="1"/>
              <a:t>Basistyp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unterschiedlichem</a:t>
            </a:r>
            <a:r>
              <a:rPr lang="en-US" dirty="0"/>
              <a:t> </a:t>
            </a:r>
            <a:r>
              <a:rPr lang="en-US" dirty="0" err="1"/>
              <a:t>Ergebnis</a:t>
            </a:r>
            <a:endParaRPr lang="en-US" dirty="0"/>
          </a:p>
          <a:p>
            <a:r>
              <a:rPr lang="en-US" dirty="0" err="1"/>
              <a:t>Echter</a:t>
            </a:r>
            <a:r>
              <a:rPr lang="en-US" dirty="0"/>
              <a:t> </a:t>
            </a:r>
            <a:r>
              <a:rPr lang="en-US" dirty="0" err="1"/>
              <a:t>Datentyp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abstrahiert</a:t>
            </a: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unterschieden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Spezifische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Operationen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bellen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dirty="0">
                <a:sym typeface="Wingdings" panose="05000000000000000000" pitchFamily="2" charset="2"/>
              </a:rPr>
              <a:t>) fallen </a:t>
            </a:r>
            <a:r>
              <a:rPr lang="en-US" dirty="0" err="1">
                <a:sym typeface="Wingdings" panose="05000000000000000000" pitchFamily="2" charset="2"/>
              </a:rPr>
              <a:t>dadurch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weg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Operation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lautGeben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wird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dynamisch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gebunden</a:t>
            </a:r>
            <a:endParaRPr lang="en-US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B90B0-913B-7D4C-80E3-C6CC3CEA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8CD56C-C35B-E443-B860-82BB1B8E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2D28A7-27FE-9945-8709-89E3D352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C0DADA-1626-A849-ABAD-20D069DF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Polymorphie</a:t>
            </a:r>
            <a:endParaRPr lang="en-GB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625A08E9-9CCD-3945-9B2D-62A122A5A5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8381" y="1871663"/>
            <a:ext cx="3771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1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2A16607-4663-894C-9EC9-F22F0B5284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dennoch</a:t>
            </a:r>
            <a:r>
              <a:rPr lang="en-US" dirty="0"/>
              <a:t> auf </a:t>
            </a:r>
            <a:r>
              <a:rPr lang="en-US" dirty="0" err="1"/>
              <a:t>spezielle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reagiert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muss?</a:t>
            </a:r>
          </a:p>
          <a:p>
            <a:pPr lvl="1"/>
            <a:r>
              <a:rPr lang="en-US" dirty="0"/>
              <a:t>In der Regel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Klassen so </a:t>
            </a:r>
            <a:r>
              <a:rPr lang="en-US" dirty="0" err="1"/>
              <a:t>entwerfen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dies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notwendig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und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miauen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beides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Art von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lautGeben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(</a:t>
            </a:r>
            <a:r>
              <a:rPr lang="de-DE" dirty="0" err="1"/>
              <a:t>Ü</a:t>
            </a:r>
            <a:r>
              <a:rPr lang="en-US" dirty="0" err="1"/>
              <a:t>beroperation</a:t>
            </a:r>
            <a:r>
              <a:rPr lang="en-US" dirty="0"/>
              <a:t> </a:t>
            </a:r>
            <a:r>
              <a:rPr lang="en-US" dirty="0" err="1"/>
              <a:t>finden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ansonsten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err="1"/>
              <a:t>testet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gegebenen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lvl="2"/>
            <a:r>
              <a:rPr lang="en-US" dirty="0"/>
              <a:t>Achtung: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benötigte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von </a:t>
            </a:r>
            <a:r>
              <a:rPr lang="en-US" dirty="0" err="1"/>
              <a:t>instanceof</a:t>
            </a:r>
            <a:r>
              <a:rPr lang="en-US" dirty="0"/>
              <a:t> </a:t>
            </a:r>
            <a:r>
              <a:rPr lang="en-US" dirty="0" err="1"/>
              <a:t>weißt</a:t>
            </a:r>
            <a:r>
              <a:rPr lang="en-US" dirty="0"/>
              <a:t> </a:t>
            </a:r>
            <a:r>
              <a:rPr lang="en-US" dirty="0" err="1"/>
              <a:t>meistens</a:t>
            </a:r>
            <a:r>
              <a:rPr lang="en-US" dirty="0"/>
              <a:t> auf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Design der </a:t>
            </a:r>
            <a:r>
              <a:rPr lang="en-US" dirty="0" err="1"/>
              <a:t>Vererbungshierarchie</a:t>
            </a:r>
            <a:r>
              <a:rPr lang="en-US" dirty="0"/>
              <a:t> </a:t>
            </a:r>
            <a:r>
              <a:rPr lang="en-US" dirty="0" err="1"/>
              <a:t>hin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CA8318-8B70-B542-BC84-4DAC80BD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83F501-7A9F-FF4D-8289-4D6593CC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7F2343-B878-4A47-A614-90EBA1D1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36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9BF56BE-560F-5B42-8AA7-BD3C0DF2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Instanceof</a:t>
            </a:r>
            <a:endParaRPr lang="en-GB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BC2EF2E-3EC7-3C47-A799-D8193DF06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463" y="1519029"/>
            <a:ext cx="3995737" cy="26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C5E069-4E1B-5948-AED4-3B6D85A7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Gegeben</a:t>
            </a:r>
            <a:r>
              <a:rPr lang="en-GB" dirty="0"/>
              <a:t> sei </a:t>
            </a:r>
            <a:r>
              <a:rPr lang="en-GB" dirty="0" err="1"/>
              <a:t>folgende</a:t>
            </a:r>
            <a:r>
              <a:rPr lang="en-GB" dirty="0"/>
              <a:t> Code </a:t>
            </a:r>
            <a:r>
              <a:rPr lang="en-GB" dirty="0" err="1"/>
              <a:t>Stücke</a:t>
            </a:r>
            <a:r>
              <a:rPr lang="en-GB" dirty="0"/>
              <a:t>, </a:t>
            </a:r>
            <a:r>
              <a:rPr lang="en-GB" dirty="0" err="1"/>
              <a:t>sowie</a:t>
            </a:r>
            <a:r>
              <a:rPr lang="en-GB" dirty="0"/>
              <a:t> die </a:t>
            </a:r>
            <a:r>
              <a:rPr lang="en-GB" dirty="0" err="1"/>
              <a:t>normale</a:t>
            </a:r>
            <a:r>
              <a:rPr lang="en-GB" dirty="0"/>
              <a:t> Hamster </a:t>
            </a:r>
            <a:r>
              <a:rPr lang="en-GB" dirty="0" err="1"/>
              <a:t>Klasse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Wie </a:t>
            </a:r>
            <a:r>
              <a:rPr lang="en-GB" dirty="0" err="1"/>
              <a:t>lautet</a:t>
            </a:r>
            <a:r>
              <a:rPr lang="en-GB" dirty="0"/>
              <a:t> die </a:t>
            </a:r>
            <a:r>
              <a:rPr lang="en-GB" dirty="0" err="1"/>
              <a:t>Ausgabe</a:t>
            </a:r>
            <a:r>
              <a:rPr lang="en-GB" dirty="0"/>
              <a:t> des </a:t>
            </a:r>
            <a:r>
              <a:rPr lang="en-GB" dirty="0" err="1"/>
              <a:t>Programms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76CAC1-F938-BF4F-97C0-BE95DB5C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52801A-D481-C54A-A9B4-28F3A929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1BA9FF-30F7-5E4E-849B-60A7D02C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EE5021-BA59-7A4A-A68C-E167F52A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Aufgabe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69827C-761F-8F4B-8458-B28169F0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9" y="1399641"/>
            <a:ext cx="4643044" cy="26394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2BCC0C-3318-3048-9377-CCEB88DF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" y="1399641"/>
            <a:ext cx="4265744" cy="23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1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C5E069-4E1B-5948-AED4-3B6D85A7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Gegeben</a:t>
            </a:r>
            <a:r>
              <a:rPr lang="en-GB" dirty="0"/>
              <a:t> sei </a:t>
            </a:r>
            <a:r>
              <a:rPr lang="en-GB" dirty="0" err="1"/>
              <a:t>für</a:t>
            </a:r>
            <a:r>
              <a:rPr lang="en-GB" dirty="0"/>
              <a:t> h1, h2 und h3 </a:t>
            </a:r>
            <a:r>
              <a:rPr lang="en-GB" dirty="0" err="1"/>
              <a:t>jeweils</a:t>
            </a:r>
            <a:r>
              <a:rPr lang="en-GB" dirty="0"/>
              <a:t> den </a:t>
            </a:r>
            <a:r>
              <a:rPr lang="en-GB" dirty="0" err="1"/>
              <a:t>statischen</a:t>
            </a:r>
            <a:r>
              <a:rPr lang="en-GB" dirty="0"/>
              <a:t> und die </a:t>
            </a:r>
            <a:r>
              <a:rPr lang="en-GB" dirty="0" err="1"/>
              <a:t>Menge</a:t>
            </a:r>
            <a:r>
              <a:rPr lang="en-GB" dirty="0"/>
              <a:t> an </a:t>
            </a:r>
            <a:r>
              <a:rPr lang="en-GB" dirty="0" err="1"/>
              <a:t>potenziellen</a:t>
            </a:r>
            <a:r>
              <a:rPr lang="en-GB" dirty="0"/>
              <a:t> </a:t>
            </a:r>
            <a:r>
              <a:rPr lang="en-GB" dirty="0" err="1"/>
              <a:t>dynamischen</a:t>
            </a:r>
            <a:r>
              <a:rPr lang="en-GB" dirty="0"/>
              <a:t> </a:t>
            </a:r>
            <a:r>
              <a:rPr lang="en-GB" dirty="0" err="1"/>
              <a:t>Typen</a:t>
            </a:r>
            <a:r>
              <a:rPr lang="en-GB" dirty="0"/>
              <a:t> an.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76CAC1-F938-BF4F-97C0-BE95DB5C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52801A-D481-C54A-A9B4-28F3A929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1BA9FF-30F7-5E4E-849B-60A7D02C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EE5021-BA59-7A4A-A68C-E167F52A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Aufgabe (II)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E217EA-C453-AA4C-A42F-B629729B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82" y="1645917"/>
            <a:ext cx="5120236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A434907-D1DF-4435-8EDD-786A15BF74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74400" y="3982502"/>
            <a:ext cx="3290054" cy="194400"/>
          </a:xfrm>
        </p:spPr>
        <p:txBody>
          <a:bodyPr/>
          <a:lstStyle/>
          <a:p>
            <a:r>
              <a:rPr lang="de-DE" dirty="0"/>
              <a:t>Universitätsstraße 38,</a:t>
            </a:r>
            <a:br>
              <a:rPr lang="de-DE" dirty="0"/>
            </a:br>
            <a:r>
              <a:rPr lang="de-DE" dirty="0"/>
              <a:t>70569 Stuttgart</a:t>
            </a:r>
            <a:br>
              <a:rPr lang="de-DE" dirty="0"/>
            </a:br>
            <a:r>
              <a:rPr lang="de-DE" dirty="0" err="1"/>
              <a:t>Room</a:t>
            </a:r>
            <a:r>
              <a:rPr lang="de-DE" dirty="0"/>
              <a:t> 1.336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513DB5-452E-4351-84E8-17F288D7D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Sandro Speth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706811-4E17-4475-AB1B-F80E4EE079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61693</a:t>
            </a:r>
          </a:p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C14CDF-8C96-475A-B9B0-13050EFB4E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07203" y="2956757"/>
            <a:ext cx="3574777" cy="159603"/>
          </a:xfrm>
        </p:spPr>
        <p:txBody>
          <a:bodyPr/>
          <a:lstStyle/>
          <a:p>
            <a:r>
              <a:rPr lang="de-DE" dirty="0" err="1"/>
              <a:t>iste.uni-stuttgart.de</a:t>
            </a:r>
            <a:r>
              <a:rPr lang="de-DE" dirty="0"/>
              <a:t>/</a:t>
            </a:r>
            <a:r>
              <a:rPr lang="de-DE" dirty="0" err="1"/>
              <a:t>sqa</a:t>
            </a:r>
            <a:r>
              <a:rPr lang="de-DE" dirty="0"/>
              <a:t>/</a:t>
            </a:r>
            <a:r>
              <a:rPr lang="de-DE" dirty="0" err="1"/>
              <a:t>team</a:t>
            </a:r>
            <a:r>
              <a:rPr lang="de-DE" dirty="0"/>
              <a:t>/Speth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1DA1A5D-060D-4FCD-8012-58104102C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74400" y="3521062"/>
            <a:ext cx="3290054" cy="461439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Software Engineering,</a:t>
            </a:r>
            <a:br>
              <a:rPr lang="de-DE" dirty="0"/>
            </a:br>
            <a:r>
              <a:rPr lang="de-DE" dirty="0"/>
              <a:t>Software Quality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Group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A98D08A-5A83-4694-A693-02C470E51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err="1"/>
              <a:t>sandro.speth@iste.uni-stuttgart.de</a:t>
            </a:r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C1BE4E-F398-463A-8735-684830E0A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Institute of Software Engineering (ISTE)</a:t>
            </a:r>
            <a:br>
              <a:rPr lang="en-GB" dirty="0"/>
            </a:br>
            <a:r>
              <a:rPr lang="en-GB" dirty="0"/>
              <a:t>Software Quality and Architecture Group (SQA)</a:t>
            </a:r>
          </a:p>
          <a:p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1266D07A-4EA2-2B40-AC92-CF379A5E56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56" r="16656"/>
          <a:stretch>
            <a:fillRect/>
          </a:stretch>
        </p:blipFill>
        <p:spPr/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533AA5-9493-C04D-86AA-C07BB767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02" y="601165"/>
            <a:ext cx="1983042" cy="19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541615-11EB-4542-BF0A-8B5FFB18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Gemeinsamkeiten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von </a:t>
            </a:r>
            <a:br>
              <a:rPr lang="en-US" dirty="0"/>
            </a:br>
            <a:r>
              <a:rPr lang="en-US" dirty="0" err="1"/>
              <a:t>Elternklasse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Pet</a:t>
            </a:r>
            <a:r>
              <a:rPr lang="en-US" dirty="0"/>
              <a:t> </a:t>
            </a:r>
            <a:r>
              <a:rPr lang="en-US" dirty="0" err="1"/>
              <a:t>vererbt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eigene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Attribute </a:t>
            </a:r>
            <a:r>
              <a:rPr lang="en-US" dirty="0" err="1"/>
              <a:t>besizten</a:t>
            </a:r>
            <a:r>
              <a:rPr lang="en-US" dirty="0"/>
              <a:t> und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implementieren</a:t>
            </a:r>
            <a:endParaRPr lang="en-US" dirty="0"/>
          </a:p>
          <a:p>
            <a:r>
              <a:rPr lang="en-US" dirty="0" err="1"/>
              <a:t>Konstruktor</a:t>
            </a:r>
            <a:r>
              <a:rPr lang="en-US" dirty="0"/>
              <a:t> der </a:t>
            </a:r>
            <a:r>
              <a:rPr lang="en-US" dirty="0" err="1"/>
              <a:t>Kindklasse</a:t>
            </a:r>
            <a:r>
              <a:rPr lang="en-US" dirty="0"/>
              <a:t> muss </a:t>
            </a:r>
            <a:br>
              <a:rPr lang="en-US" dirty="0"/>
            </a:br>
            <a:r>
              <a:rPr lang="en-US" dirty="0" err="1"/>
              <a:t>Konstruktor</a:t>
            </a:r>
            <a:r>
              <a:rPr lang="en-US" dirty="0"/>
              <a:t> der </a:t>
            </a:r>
            <a:r>
              <a:rPr lang="en-US" dirty="0" err="1"/>
              <a:t>Elternklasse</a:t>
            </a:r>
            <a:r>
              <a:rPr lang="en-US" dirty="0"/>
              <a:t> </a:t>
            </a:r>
            <a:r>
              <a:rPr lang="en-US" dirty="0" err="1"/>
              <a:t>aufrufen</a:t>
            </a:r>
            <a:endParaRPr lang="en-US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2C0AD27-051A-E843-B28F-26792C3B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E233-6656-4541-BE86-AF3D0A3F54C4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2FBB3-69FB-4C40-B50B-769D46B3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B31C4E-D30A-0243-8A86-778372DD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384840C-61A3-BA42-8EA7-F59A6619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</a:t>
            </a:r>
            <a:endParaRPr lang="en-GB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99F5270-EB35-E84A-9FF2-310E585F85C4}"/>
              </a:ext>
            </a:extLst>
          </p:cNvPr>
          <p:cNvGrpSpPr/>
          <p:nvPr/>
        </p:nvGrpSpPr>
        <p:grpSpPr>
          <a:xfrm>
            <a:off x="4279929" y="785940"/>
            <a:ext cx="4554311" cy="3275732"/>
            <a:chOff x="3633284" y="356400"/>
            <a:chExt cx="5510716" cy="4360000"/>
          </a:xfrm>
        </p:grpSpPr>
        <p:grpSp>
          <p:nvGrpSpPr>
            <p:cNvPr id="7" name="Group 19">
              <a:extLst>
                <a:ext uri="{FF2B5EF4-FFF2-40B4-BE49-F238E27FC236}">
                  <a16:creationId xmlns:a16="http://schemas.microsoft.com/office/drawing/2014/main" id="{80E08578-418B-9E4C-8731-7F821AEB524B}"/>
                </a:ext>
              </a:extLst>
            </p:cNvPr>
            <p:cNvGrpSpPr/>
            <p:nvPr/>
          </p:nvGrpSpPr>
          <p:grpSpPr>
            <a:xfrm>
              <a:off x="5007460" y="356400"/>
              <a:ext cx="2588224" cy="2091859"/>
              <a:chOff x="8369942" y="1439862"/>
              <a:chExt cx="2588224" cy="209185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B752FE52-ED02-324B-A11E-346AE6FC8C99}"/>
                  </a:ext>
                </a:extLst>
              </p:cNvPr>
              <p:cNvSpPr/>
              <p:nvPr/>
            </p:nvSpPr>
            <p:spPr>
              <a:xfrm>
                <a:off x="8369943" y="2312521"/>
                <a:ext cx="2588223" cy="12192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laufen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String </a:t>
                </a:r>
                <a:r>
                  <a:rPr lang="en-US" sz="1400" dirty="0" err="1"/>
                  <a:t>getName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schlafen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lautGeben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E1D42083-0210-2249-B4AF-DB8B3036573D}"/>
                  </a:ext>
                </a:extLst>
              </p:cNvPr>
              <p:cNvSpPr/>
              <p:nvPr/>
            </p:nvSpPr>
            <p:spPr>
              <a:xfrm>
                <a:off x="8369942" y="1439862"/>
                <a:ext cx="2588223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Pet</a:t>
                </a:r>
              </a:p>
            </p:txBody>
          </p:sp>
          <p:sp>
            <p:nvSpPr>
              <p:cNvPr id="10" name="Rectangle 6">
                <a:extLst>
                  <a:ext uri="{FF2B5EF4-FFF2-40B4-BE49-F238E27FC236}">
                    <a16:creationId xmlns:a16="http://schemas.microsoft.com/office/drawing/2014/main" id="{7AE18787-71F0-BF49-8216-6469CB17A3FE}"/>
                  </a:ext>
                </a:extLst>
              </p:cNvPr>
              <p:cNvSpPr/>
              <p:nvPr/>
            </p:nvSpPr>
            <p:spPr>
              <a:xfrm>
                <a:off x="8369942" y="1966514"/>
                <a:ext cx="2588223" cy="333071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5EB5526-2976-8649-985D-30A220FDBDA8}"/>
                </a:ext>
              </a:extLst>
            </p:cNvPr>
            <p:cNvGrpSpPr/>
            <p:nvPr/>
          </p:nvGrpSpPr>
          <p:grpSpPr>
            <a:xfrm>
              <a:off x="3633284" y="3463998"/>
              <a:ext cx="2168449" cy="1235802"/>
              <a:chOff x="7267284" y="4138215"/>
              <a:chExt cx="2168449" cy="1235802"/>
            </a:xfrm>
          </p:grpSpPr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2BC0FC3E-9F8B-B94A-9E8A-D339AE42754B}"/>
                  </a:ext>
                </a:extLst>
              </p:cNvPr>
              <p:cNvSpPr/>
              <p:nvPr/>
            </p:nvSpPr>
            <p:spPr>
              <a:xfrm>
                <a:off x="7267285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Cat</a:t>
                </a:r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0708B717-0BE4-224C-AC8B-9CE0279E9CDB}"/>
                  </a:ext>
                </a:extLst>
              </p:cNvPr>
              <p:cNvSpPr/>
              <p:nvPr/>
            </p:nvSpPr>
            <p:spPr>
              <a:xfrm>
                <a:off x="7267285" y="4945064"/>
                <a:ext cx="2157916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D44D4437-DCCC-C141-8E24-F2C2CFF13A1B}"/>
                  </a:ext>
                </a:extLst>
              </p:cNvPr>
              <p:cNvSpPr/>
              <p:nvPr/>
            </p:nvSpPr>
            <p:spPr>
              <a:xfrm>
                <a:off x="7277818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public void </a:t>
                </a:r>
                <a:r>
                  <a:rPr lang="en-US" sz="1200" dirty="0" err="1"/>
                  <a:t>miauen</a:t>
                </a:r>
                <a:r>
                  <a:rPr lang="en-US" sz="1200" dirty="0"/>
                  <a:t>()</a:t>
                </a:r>
              </a:p>
            </p:txBody>
          </p:sp>
          <p:sp>
            <p:nvSpPr>
              <p:cNvPr id="15" name="Rectangle 16">
                <a:extLst>
                  <a:ext uri="{FF2B5EF4-FFF2-40B4-BE49-F238E27FC236}">
                    <a16:creationId xmlns:a16="http://schemas.microsoft.com/office/drawing/2014/main" id="{CFF88AEE-E989-2845-93E5-1100435A97C5}"/>
                  </a:ext>
                </a:extLst>
              </p:cNvPr>
              <p:cNvSpPr/>
              <p:nvPr/>
            </p:nvSpPr>
            <p:spPr>
              <a:xfrm>
                <a:off x="7267284" y="4516109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D131F877-B04B-E54A-A0A4-2ACAA44AE7E4}"/>
                </a:ext>
              </a:extLst>
            </p:cNvPr>
            <p:cNvGrpSpPr/>
            <p:nvPr/>
          </p:nvGrpSpPr>
          <p:grpSpPr>
            <a:xfrm>
              <a:off x="6986084" y="3480600"/>
              <a:ext cx="2157916" cy="1235800"/>
              <a:chOff x="9983590" y="4138215"/>
              <a:chExt cx="2157916" cy="1235800"/>
            </a:xfrm>
          </p:grpSpPr>
          <p:sp>
            <p:nvSpPr>
              <p:cNvPr id="17" name="Rectangle 13">
                <a:extLst>
                  <a:ext uri="{FF2B5EF4-FFF2-40B4-BE49-F238E27FC236}">
                    <a16:creationId xmlns:a16="http://schemas.microsoft.com/office/drawing/2014/main" id="{71470E10-8F8B-6C41-8867-CE1DB0EC50B8}"/>
                  </a:ext>
                </a:extLst>
              </p:cNvPr>
              <p:cNvSpPr/>
              <p:nvPr/>
            </p:nvSpPr>
            <p:spPr>
              <a:xfrm>
                <a:off x="9983591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Raccoon</a:t>
                </a:r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5CFAF25B-6F1A-3348-A82E-A726C7DCFE43}"/>
                  </a:ext>
                </a:extLst>
              </p:cNvPr>
              <p:cNvSpPr/>
              <p:nvPr/>
            </p:nvSpPr>
            <p:spPr>
              <a:xfrm>
                <a:off x="9983591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laut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19" name="Rectangle 16">
                <a:extLst>
                  <a:ext uri="{FF2B5EF4-FFF2-40B4-BE49-F238E27FC236}">
                    <a16:creationId xmlns:a16="http://schemas.microsoft.com/office/drawing/2014/main" id="{93D21072-A8F0-634B-869F-AA7FDEEA832F}"/>
                  </a:ext>
                </a:extLst>
              </p:cNvPr>
              <p:cNvSpPr/>
              <p:nvPr/>
            </p:nvSpPr>
            <p:spPr>
              <a:xfrm>
                <a:off x="9983590" y="451778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/>
              </a:p>
            </p:txBody>
          </p:sp>
        </p:grp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CA447A80-896D-DE46-92C2-C48140F3A98D}"/>
                </a:ext>
              </a:extLst>
            </p:cNvPr>
            <p:cNvSpPr txBox="1"/>
            <p:nvPr/>
          </p:nvSpPr>
          <p:spPr>
            <a:xfrm>
              <a:off x="7007961" y="2667643"/>
              <a:ext cx="1201021" cy="491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7BCB0BF1-DC12-A44C-9086-BE9A600848F1}"/>
                </a:ext>
              </a:extLst>
            </p:cNvPr>
            <p:cNvSpPr txBox="1"/>
            <p:nvPr/>
          </p:nvSpPr>
          <p:spPr>
            <a:xfrm>
              <a:off x="4645760" y="2667643"/>
              <a:ext cx="1201021" cy="491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Dreieck 21">
              <a:extLst>
                <a:ext uri="{FF2B5EF4-FFF2-40B4-BE49-F238E27FC236}">
                  <a16:creationId xmlns:a16="http://schemas.microsoft.com/office/drawing/2014/main" id="{386477DA-1938-9D4C-B79C-13B6F83B67CA}"/>
                </a:ext>
              </a:extLst>
            </p:cNvPr>
            <p:cNvSpPr/>
            <p:nvPr/>
          </p:nvSpPr>
          <p:spPr bwMode="auto">
            <a:xfrm>
              <a:off x="6220834" y="2443508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Gewinkelte Verbindung 22">
              <a:extLst>
                <a:ext uri="{FF2B5EF4-FFF2-40B4-BE49-F238E27FC236}">
                  <a16:creationId xmlns:a16="http://schemas.microsoft.com/office/drawing/2014/main" id="{22D8F7E9-BA34-CE46-98B9-53C3210AB388}"/>
                </a:ext>
              </a:extLst>
            </p:cNvPr>
            <p:cNvCxnSpPr>
              <a:stCxn id="12" idx="0"/>
              <a:endCxn id="22" idx="3"/>
            </p:cNvCxnSpPr>
            <p:nvPr/>
          </p:nvCxnSpPr>
          <p:spPr>
            <a:xfrm rot="5400000" flipH="1" flipV="1">
              <a:off x="5137675" y="2246676"/>
              <a:ext cx="791890" cy="1642754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winkelte Verbindung 23">
              <a:extLst>
                <a:ext uri="{FF2B5EF4-FFF2-40B4-BE49-F238E27FC236}">
                  <a16:creationId xmlns:a16="http://schemas.microsoft.com/office/drawing/2014/main" id="{57A2EC1A-9372-1749-A88C-140CEAAA8AB9}"/>
                </a:ext>
              </a:extLst>
            </p:cNvPr>
            <p:cNvCxnSpPr>
              <a:stCxn id="17" idx="0"/>
              <a:endCxn id="22" idx="3"/>
            </p:cNvCxnSpPr>
            <p:nvPr/>
          </p:nvCxnSpPr>
          <p:spPr>
            <a:xfrm rot="16200000" flipV="1">
              <a:off x="6805774" y="2221331"/>
              <a:ext cx="808492" cy="1710046"/>
            </a:xfrm>
            <a:prstGeom prst="bentConnector3">
              <a:avLst>
                <a:gd name="adj1" fmla="val 51469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000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A041A5-A1F3-6449-86ED-DDEC591A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48DE-C51C-AC45-B950-1D4EEC7185AC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76613-EADB-674E-976F-5AF13556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11F157-797E-E54C-8609-9F21AFBF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A17FDE3-CCB3-924A-A218-5EEED817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</a:t>
            </a:r>
            <a:endParaRPr lang="en-GB" dirty="0"/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47DD6042-83CE-C040-90CD-9D093F8AE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163" y="988010"/>
            <a:ext cx="3769525" cy="368500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90FDA03-CC7A-C44F-9AA9-8EA7E3C308F7}"/>
              </a:ext>
            </a:extLst>
          </p:cNvPr>
          <p:cNvGrpSpPr/>
          <p:nvPr/>
        </p:nvGrpSpPr>
        <p:grpSpPr>
          <a:xfrm>
            <a:off x="4279929" y="785940"/>
            <a:ext cx="4554311" cy="3275732"/>
            <a:chOff x="3633284" y="356400"/>
            <a:chExt cx="5510716" cy="4360000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4BBC501D-8C63-734C-A274-EBE72FCE36EF}"/>
                </a:ext>
              </a:extLst>
            </p:cNvPr>
            <p:cNvGrpSpPr/>
            <p:nvPr/>
          </p:nvGrpSpPr>
          <p:grpSpPr>
            <a:xfrm>
              <a:off x="5007460" y="356400"/>
              <a:ext cx="2588224" cy="2091859"/>
              <a:chOff x="8369942" y="1439862"/>
              <a:chExt cx="2588224" cy="2091859"/>
            </a:xfrm>
          </p:grpSpPr>
          <p:sp>
            <p:nvSpPr>
              <p:cNvPr id="27" name="Rectangle 6">
                <a:extLst>
                  <a:ext uri="{FF2B5EF4-FFF2-40B4-BE49-F238E27FC236}">
                    <a16:creationId xmlns:a16="http://schemas.microsoft.com/office/drawing/2014/main" id="{5ED3F48C-3374-DA46-B101-8D3C9F459B6C}"/>
                  </a:ext>
                </a:extLst>
              </p:cNvPr>
              <p:cNvSpPr/>
              <p:nvPr/>
            </p:nvSpPr>
            <p:spPr>
              <a:xfrm>
                <a:off x="8369943" y="2312521"/>
                <a:ext cx="2588223" cy="12192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laufen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String </a:t>
                </a:r>
                <a:r>
                  <a:rPr lang="en-US" sz="1400" dirty="0" err="1"/>
                  <a:t>getName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schlafen</a:t>
                </a:r>
                <a:r>
                  <a:rPr lang="en-US" sz="1400" dirty="0"/>
                  <a:t>()</a:t>
                </a:r>
              </a:p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lautGeben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1AD8D61B-64B9-7241-AE38-10AC7F390F41}"/>
                  </a:ext>
                </a:extLst>
              </p:cNvPr>
              <p:cNvSpPr/>
              <p:nvPr/>
            </p:nvSpPr>
            <p:spPr>
              <a:xfrm>
                <a:off x="8369942" y="1439862"/>
                <a:ext cx="2588223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Pet</a:t>
                </a:r>
              </a:p>
            </p:txBody>
          </p:sp>
          <p:sp>
            <p:nvSpPr>
              <p:cNvPr id="29" name="Rectangle 6">
                <a:extLst>
                  <a:ext uri="{FF2B5EF4-FFF2-40B4-BE49-F238E27FC236}">
                    <a16:creationId xmlns:a16="http://schemas.microsoft.com/office/drawing/2014/main" id="{E051FAE5-1715-414C-BC15-AEB2BAC14BBB}"/>
                  </a:ext>
                </a:extLst>
              </p:cNvPr>
              <p:cNvSpPr/>
              <p:nvPr/>
            </p:nvSpPr>
            <p:spPr>
              <a:xfrm>
                <a:off x="8369942" y="1966514"/>
                <a:ext cx="2588223" cy="333071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</p:grpSp>
        <p:grpSp>
          <p:nvGrpSpPr>
            <p:cNvPr id="13" name="Group 20">
              <a:extLst>
                <a:ext uri="{FF2B5EF4-FFF2-40B4-BE49-F238E27FC236}">
                  <a16:creationId xmlns:a16="http://schemas.microsoft.com/office/drawing/2014/main" id="{DFED3FA4-C960-DF4B-BFD1-6B7CF0F12513}"/>
                </a:ext>
              </a:extLst>
            </p:cNvPr>
            <p:cNvGrpSpPr/>
            <p:nvPr/>
          </p:nvGrpSpPr>
          <p:grpSpPr>
            <a:xfrm>
              <a:off x="3633284" y="3463998"/>
              <a:ext cx="2168449" cy="1235802"/>
              <a:chOff x="7267284" y="4138215"/>
              <a:chExt cx="2168449" cy="1235802"/>
            </a:xfrm>
          </p:grpSpPr>
          <p:sp>
            <p:nvSpPr>
              <p:cNvPr id="23" name="Rectangle 10">
                <a:extLst>
                  <a:ext uri="{FF2B5EF4-FFF2-40B4-BE49-F238E27FC236}">
                    <a16:creationId xmlns:a16="http://schemas.microsoft.com/office/drawing/2014/main" id="{76C03946-591E-9C4E-A3C0-563D21AA20B0}"/>
                  </a:ext>
                </a:extLst>
              </p:cNvPr>
              <p:cNvSpPr/>
              <p:nvPr/>
            </p:nvSpPr>
            <p:spPr>
              <a:xfrm>
                <a:off x="7267285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Cat</a:t>
                </a:r>
              </a:p>
            </p:txBody>
          </p:sp>
          <p:sp>
            <p:nvSpPr>
              <p:cNvPr id="24" name="Rectangle 15">
                <a:extLst>
                  <a:ext uri="{FF2B5EF4-FFF2-40B4-BE49-F238E27FC236}">
                    <a16:creationId xmlns:a16="http://schemas.microsoft.com/office/drawing/2014/main" id="{D081D9C9-F995-1444-A983-3EAFF6C2CB96}"/>
                  </a:ext>
                </a:extLst>
              </p:cNvPr>
              <p:cNvSpPr/>
              <p:nvPr/>
            </p:nvSpPr>
            <p:spPr>
              <a:xfrm>
                <a:off x="7267285" y="4945064"/>
                <a:ext cx="2157916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dirty="0"/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41BC77F3-980E-0B48-B18A-A001E0FFFFF5}"/>
                  </a:ext>
                </a:extLst>
              </p:cNvPr>
              <p:cNvSpPr/>
              <p:nvPr/>
            </p:nvSpPr>
            <p:spPr>
              <a:xfrm>
                <a:off x="7277818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/>
                  <a:t>public void </a:t>
                </a:r>
                <a:r>
                  <a:rPr lang="en-US" sz="1200" dirty="0" err="1"/>
                  <a:t>miauen</a:t>
                </a:r>
                <a:r>
                  <a:rPr lang="en-US" sz="1200" dirty="0"/>
                  <a:t>()</a:t>
                </a:r>
              </a:p>
            </p:txBody>
          </p:sp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BA9B59F1-CFE3-324A-8DAB-784170BFE7F1}"/>
                  </a:ext>
                </a:extLst>
              </p:cNvPr>
              <p:cNvSpPr/>
              <p:nvPr/>
            </p:nvSpPr>
            <p:spPr>
              <a:xfrm>
                <a:off x="7267284" y="4516109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/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7D31FAF7-854C-F348-9DE9-6D0570FA0666}"/>
                </a:ext>
              </a:extLst>
            </p:cNvPr>
            <p:cNvGrpSpPr/>
            <p:nvPr/>
          </p:nvGrpSpPr>
          <p:grpSpPr>
            <a:xfrm>
              <a:off x="6986084" y="3480600"/>
              <a:ext cx="2157916" cy="1235800"/>
              <a:chOff x="9983590" y="4138215"/>
              <a:chExt cx="2157916" cy="1235800"/>
            </a:xfrm>
          </p:grpSpPr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D1A42E92-2739-6A44-8CB5-7AA2E97AA9A6}"/>
                  </a:ext>
                </a:extLst>
              </p:cNvPr>
              <p:cNvSpPr/>
              <p:nvPr/>
            </p:nvSpPr>
            <p:spPr>
              <a:xfrm>
                <a:off x="9983591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/>
                  <a:t>Raccoon</a:t>
                </a:r>
              </a:p>
            </p:txBody>
          </p:sp>
          <p:sp>
            <p:nvSpPr>
              <p:cNvPr id="21" name="Rectangle 16">
                <a:extLst>
                  <a:ext uri="{FF2B5EF4-FFF2-40B4-BE49-F238E27FC236}">
                    <a16:creationId xmlns:a16="http://schemas.microsoft.com/office/drawing/2014/main" id="{48D7E5A9-E1CB-BC4A-8814-4F093AF0764F}"/>
                  </a:ext>
                </a:extLst>
              </p:cNvPr>
              <p:cNvSpPr/>
              <p:nvPr/>
            </p:nvSpPr>
            <p:spPr>
              <a:xfrm>
                <a:off x="9983591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public void </a:t>
                </a:r>
                <a:r>
                  <a:rPr lang="en-US" sz="1400" dirty="0" err="1"/>
                  <a:t>laut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AFB52884-A0D3-8948-9708-7BAC77B379B6}"/>
                  </a:ext>
                </a:extLst>
              </p:cNvPr>
              <p:cNvSpPr/>
              <p:nvPr/>
            </p:nvSpPr>
            <p:spPr>
              <a:xfrm>
                <a:off x="9983590" y="451778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25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503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8755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006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259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7510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3762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014" algn="l" defTabSz="932503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/>
              </a:p>
            </p:txBody>
          </p:sp>
        </p:grp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DD8ABA5E-2C1D-DD47-B89A-E00B2E4ADA6A}"/>
                </a:ext>
              </a:extLst>
            </p:cNvPr>
            <p:cNvSpPr txBox="1"/>
            <p:nvPr/>
          </p:nvSpPr>
          <p:spPr>
            <a:xfrm>
              <a:off x="7007961" y="2667643"/>
              <a:ext cx="1201021" cy="491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9E36DAA3-3816-2248-AE60-5843526AD8B6}"/>
                </a:ext>
              </a:extLst>
            </p:cNvPr>
            <p:cNvSpPr txBox="1"/>
            <p:nvPr/>
          </p:nvSpPr>
          <p:spPr>
            <a:xfrm>
              <a:off x="4645760" y="2667643"/>
              <a:ext cx="1201021" cy="491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Dreieck 16">
              <a:extLst>
                <a:ext uri="{FF2B5EF4-FFF2-40B4-BE49-F238E27FC236}">
                  <a16:creationId xmlns:a16="http://schemas.microsoft.com/office/drawing/2014/main" id="{CFD28EAD-B693-3A48-B6B6-120B9E354C88}"/>
                </a:ext>
              </a:extLst>
            </p:cNvPr>
            <p:cNvSpPr/>
            <p:nvPr/>
          </p:nvSpPr>
          <p:spPr bwMode="auto">
            <a:xfrm>
              <a:off x="6220834" y="2443508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2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8" name="Gewinkelte Verbindung 17">
              <a:extLst>
                <a:ext uri="{FF2B5EF4-FFF2-40B4-BE49-F238E27FC236}">
                  <a16:creationId xmlns:a16="http://schemas.microsoft.com/office/drawing/2014/main" id="{FD353E09-5E90-C64A-92F2-D60745C465BA}"/>
                </a:ext>
              </a:extLst>
            </p:cNvPr>
            <p:cNvCxnSpPr>
              <a:stCxn id="23" idx="0"/>
              <a:endCxn id="17" idx="3"/>
            </p:cNvCxnSpPr>
            <p:nvPr/>
          </p:nvCxnSpPr>
          <p:spPr>
            <a:xfrm rot="5400000" flipH="1" flipV="1">
              <a:off x="5137675" y="2246676"/>
              <a:ext cx="791890" cy="1642754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winkelte Verbindung 18">
              <a:extLst>
                <a:ext uri="{FF2B5EF4-FFF2-40B4-BE49-F238E27FC236}">
                  <a16:creationId xmlns:a16="http://schemas.microsoft.com/office/drawing/2014/main" id="{C7513126-F746-9148-A1C8-9DE01DE43107}"/>
                </a:ext>
              </a:extLst>
            </p:cNvPr>
            <p:cNvCxnSpPr>
              <a:stCxn id="20" idx="0"/>
              <a:endCxn id="17" idx="3"/>
            </p:cNvCxnSpPr>
            <p:nvPr/>
          </p:nvCxnSpPr>
          <p:spPr>
            <a:xfrm rot="16200000" flipV="1">
              <a:off x="6805774" y="2221331"/>
              <a:ext cx="808492" cy="1710046"/>
            </a:xfrm>
            <a:prstGeom prst="bentConnector3">
              <a:avLst>
                <a:gd name="adj1" fmla="val 51469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20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9B3AE48-8A20-0444-AC51-88FF97DC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die </a:t>
            </a:r>
            <a:r>
              <a:rPr lang="en-US" dirty="0" err="1"/>
              <a:t>Vererbungshierarchie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spezifizieren</a:t>
            </a:r>
            <a:endParaRPr lang="en-US" dirty="0"/>
          </a:p>
          <a:p>
            <a:r>
              <a:rPr lang="en-US" dirty="0"/>
              <a:t>Alle </a:t>
            </a:r>
            <a:r>
              <a:rPr lang="en-US" dirty="0" err="1"/>
              <a:t>Tiere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Raccoon</a:t>
            </a:r>
            <a:r>
              <a:rPr lang="en-US" dirty="0"/>
              <a:t> und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FluffyRaccoon</a:t>
            </a:r>
            <a:br>
              <a:rPr lang="en-US" dirty="0"/>
            </a:b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Typ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Raccoon</a:t>
            </a:r>
          </a:p>
          <a:p>
            <a:r>
              <a:rPr lang="en-US" dirty="0"/>
              <a:t>Die </a:t>
            </a:r>
            <a:r>
              <a:rPr lang="en-US" dirty="0" err="1"/>
              <a:t>Elternklasse</a:t>
            </a:r>
            <a:r>
              <a:rPr lang="en-US" dirty="0"/>
              <a:t> in der </a:t>
            </a:r>
            <a:r>
              <a:rPr lang="en-US" dirty="0" err="1"/>
              <a:t>Hierarchie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genau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Ebene </a:t>
            </a:r>
            <a:r>
              <a:rPr lang="en-US" dirty="0" err="1"/>
              <a:t>darüber</a:t>
            </a:r>
            <a:r>
              <a:rPr lang="en-US" dirty="0"/>
              <a:t> </a:t>
            </a:r>
            <a:r>
              <a:rPr lang="en-US" dirty="0" err="1"/>
              <a:t>nennt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man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Vorfahren</a:t>
            </a:r>
            <a:endParaRPr lang="en-US" dirty="0"/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Raccoon</a:t>
            </a:r>
            <a:r>
              <a:rPr lang="en-US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FluffyRaccon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E413C3-DC56-4E46-82AE-4804A71E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5BBCA-39DE-2245-83BB-92C1E16B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EF5B2D-9A9E-6B4B-81C9-0F5C25E9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07B40C3-44A1-4B4E-815B-B3F894B4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Vererbungshierarchie</a:t>
            </a:r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2ECDFCE-D3FA-9D42-ACFB-FDAC89E1BE70}"/>
              </a:ext>
            </a:extLst>
          </p:cNvPr>
          <p:cNvGrpSpPr/>
          <p:nvPr/>
        </p:nvGrpSpPr>
        <p:grpSpPr>
          <a:xfrm>
            <a:off x="4278728" y="512435"/>
            <a:ext cx="4658996" cy="4118629"/>
            <a:chOff x="5563819" y="391367"/>
            <a:chExt cx="6821237" cy="6030085"/>
          </a:xfrm>
        </p:grpSpPr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id="{93251EE1-94AD-054B-AE8A-A61494CDA683}"/>
                </a:ext>
              </a:extLst>
            </p:cNvPr>
            <p:cNvGrpSpPr/>
            <p:nvPr/>
          </p:nvGrpSpPr>
          <p:grpSpPr>
            <a:xfrm>
              <a:off x="7628386" y="391367"/>
              <a:ext cx="2588224" cy="2091859"/>
              <a:chOff x="8369942" y="1439862"/>
              <a:chExt cx="2588224" cy="2091859"/>
            </a:xfrm>
          </p:grpSpPr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088BA67D-18E2-E34D-AB5B-7FAA9DF8D579}"/>
                  </a:ext>
                </a:extLst>
              </p:cNvPr>
              <p:cNvSpPr/>
              <p:nvPr/>
            </p:nvSpPr>
            <p:spPr>
              <a:xfrm>
                <a:off x="8369943" y="2312521"/>
                <a:ext cx="2588223" cy="121920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laufen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public String </a:t>
                </a:r>
                <a:r>
                  <a:rPr lang="en-US" sz="1100" dirty="0" err="1"/>
                  <a:t>getName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schlafen</a:t>
                </a:r>
                <a:r>
                  <a:rPr lang="en-US" sz="1100" dirty="0"/>
                  <a:t>()</a:t>
                </a:r>
              </a:p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lautGeben</a:t>
                </a:r>
                <a:r>
                  <a:rPr lang="en-US" sz="1100" dirty="0"/>
                  <a:t>()</a:t>
                </a:r>
              </a:p>
            </p:txBody>
          </p:sp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id="{5FE5DEE5-A399-1243-94D5-3397B3E80D74}"/>
                  </a:ext>
                </a:extLst>
              </p:cNvPr>
              <p:cNvSpPr/>
              <p:nvPr/>
            </p:nvSpPr>
            <p:spPr>
              <a:xfrm>
                <a:off x="8369942" y="1439862"/>
                <a:ext cx="2588223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Pet</a:t>
                </a: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669BF41B-AFC7-CE4A-82DF-87CD2EE93E44}"/>
                  </a:ext>
                </a:extLst>
              </p:cNvPr>
              <p:cNvSpPr/>
              <p:nvPr/>
            </p:nvSpPr>
            <p:spPr>
              <a:xfrm>
                <a:off x="8369942" y="1966514"/>
                <a:ext cx="2588223" cy="333071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</p:grp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50936153-E4A5-C44C-9447-7AF09E943AB6}"/>
                </a:ext>
              </a:extLst>
            </p:cNvPr>
            <p:cNvGrpSpPr/>
            <p:nvPr/>
          </p:nvGrpSpPr>
          <p:grpSpPr>
            <a:xfrm>
              <a:off x="7890214" y="3412453"/>
              <a:ext cx="2157916" cy="1235800"/>
              <a:chOff x="9983590" y="4138215"/>
              <a:chExt cx="2157916" cy="1235800"/>
            </a:xfrm>
          </p:grpSpPr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FEDA3AEA-6BBA-9543-A3D8-C84B8BE5CE45}"/>
                  </a:ext>
                </a:extLst>
              </p:cNvPr>
              <p:cNvSpPr/>
              <p:nvPr/>
            </p:nvSpPr>
            <p:spPr>
              <a:xfrm>
                <a:off x="9983591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Raccoon</a:t>
                </a:r>
              </a:p>
            </p:txBody>
          </p:sp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F2DCC45D-7468-E447-A05D-B79BE6F740BD}"/>
                  </a:ext>
                </a:extLst>
              </p:cNvPr>
              <p:cNvSpPr/>
              <p:nvPr/>
            </p:nvSpPr>
            <p:spPr>
              <a:xfrm>
                <a:off x="9983591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laut</a:t>
                </a:r>
                <a:r>
                  <a:rPr lang="en-US" sz="1100" dirty="0"/>
                  <a:t>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2DF594-0FD2-1149-8514-886984AB8D71}"/>
                  </a:ext>
                </a:extLst>
              </p:cNvPr>
              <p:cNvSpPr/>
              <p:nvPr/>
            </p:nvSpPr>
            <p:spPr>
              <a:xfrm>
                <a:off x="9983590" y="451778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</p:grpSp>
        <p:grpSp>
          <p:nvGrpSpPr>
            <p:cNvPr id="18" name="Group 34">
              <a:extLst>
                <a:ext uri="{FF2B5EF4-FFF2-40B4-BE49-F238E27FC236}">
                  <a16:creationId xmlns:a16="http://schemas.microsoft.com/office/drawing/2014/main" id="{784EB2A4-5450-FE4D-B581-052FF82EAC14}"/>
                </a:ext>
              </a:extLst>
            </p:cNvPr>
            <p:cNvGrpSpPr/>
            <p:nvPr/>
          </p:nvGrpSpPr>
          <p:grpSpPr>
            <a:xfrm>
              <a:off x="5563819" y="3413247"/>
              <a:ext cx="2168449" cy="1235802"/>
              <a:chOff x="7267284" y="4138215"/>
              <a:chExt cx="2168449" cy="1235802"/>
            </a:xfrm>
          </p:grpSpPr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5A3E8871-CE8A-284A-8216-FB8B9C56760C}"/>
                  </a:ext>
                </a:extLst>
              </p:cNvPr>
              <p:cNvSpPr/>
              <p:nvPr/>
            </p:nvSpPr>
            <p:spPr>
              <a:xfrm>
                <a:off x="7267285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Cat</a:t>
                </a:r>
              </a:p>
            </p:txBody>
          </p:sp>
          <p:sp>
            <p:nvSpPr>
              <p:cNvPr id="20" name="Rectangle 15">
                <a:extLst>
                  <a:ext uri="{FF2B5EF4-FFF2-40B4-BE49-F238E27FC236}">
                    <a16:creationId xmlns:a16="http://schemas.microsoft.com/office/drawing/2014/main" id="{A993EEAA-F968-BA46-BACC-16C249EC557B}"/>
                  </a:ext>
                </a:extLst>
              </p:cNvPr>
              <p:cNvSpPr/>
              <p:nvPr/>
            </p:nvSpPr>
            <p:spPr>
              <a:xfrm>
                <a:off x="7267285" y="4945064"/>
                <a:ext cx="2157916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1" name="Rectangle 16">
                <a:extLst>
                  <a:ext uri="{FF2B5EF4-FFF2-40B4-BE49-F238E27FC236}">
                    <a16:creationId xmlns:a16="http://schemas.microsoft.com/office/drawing/2014/main" id="{96F8F38B-2B10-D845-B9C5-545C3289A628}"/>
                  </a:ext>
                </a:extLst>
              </p:cNvPr>
              <p:cNvSpPr/>
              <p:nvPr/>
            </p:nvSpPr>
            <p:spPr>
              <a:xfrm>
                <a:off x="7277818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miauen</a:t>
                </a:r>
                <a:r>
                  <a:rPr lang="en-US" sz="1100" dirty="0"/>
                  <a:t>()</a:t>
                </a:r>
              </a:p>
            </p:txBody>
          </p:sp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16CC682D-D28F-3546-8BF0-AC4CEE577688}"/>
                  </a:ext>
                </a:extLst>
              </p:cNvPr>
              <p:cNvSpPr/>
              <p:nvPr/>
            </p:nvSpPr>
            <p:spPr>
              <a:xfrm>
                <a:off x="7267284" y="4516109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</p:grpSp>
        <p:grpSp>
          <p:nvGrpSpPr>
            <p:cNvPr id="23" name="Group 40">
              <a:extLst>
                <a:ext uri="{FF2B5EF4-FFF2-40B4-BE49-F238E27FC236}">
                  <a16:creationId xmlns:a16="http://schemas.microsoft.com/office/drawing/2014/main" id="{D690D036-1348-8E4B-9842-D7E5471C5AF4}"/>
                </a:ext>
              </a:extLst>
            </p:cNvPr>
            <p:cNvGrpSpPr/>
            <p:nvPr/>
          </p:nvGrpSpPr>
          <p:grpSpPr>
            <a:xfrm>
              <a:off x="10216607" y="3421062"/>
              <a:ext cx="2168449" cy="1235802"/>
              <a:chOff x="7267284" y="4138215"/>
              <a:chExt cx="2168449" cy="1235802"/>
            </a:xfrm>
          </p:grpSpPr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DEFC0515-E1B9-D345-92FA-9D2E089E5385}"/>
                  </a:ext>
                </a:extLst>
              </p:cNvPr>
              <p:cNvSpPr/>
              <p:nvPr/>
            </p:nvSpPr>
            <p:spPr>
              <a:xfrm>
                <a:off x="7267285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/>
                  <a:t>Dog</a:t>
                </a: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7F03C6EE-06AF-1D44-8088-3DECE88F0608}"/>
                  </a:ext>
                </a:extLst>
              </p:cNvPr>
              <p:cNvSpPr/>
              <p:nvPr/>
            </p:nvSpPr>
            <p:spPr>
              <a:xfrm>
                <a:off x="7267285" y="4945064"/>
                <a:ext cx="2157916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A563D7C4-20CA-7B48-B6A2-33B46645EF6C}"/>
                  </a:ext>
                </a:extLst>
              </p:cNvPr>
              <p:cNvSpPr/>
              <p:nvPr/>
            </p:nvSpPr>
            <p:spPr>
              <a:xfrm>
                <a:off x="7277818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public void </a:t>
                </a:r>
                <a:r>
                  <a:rPr lang="en-US" sz="1100" dirty="0" err="1"/>
                  <a:t>bellen</a:t>
                </a:r>
                <a:r>
                  <a:rPr lang="en-US" sz="1100" dirty="0"/>
                  <a:t>()</a:t>
                </a:r>
              </a:p>
            </p:txBody>
          </p:sp>
          <p:sp>
            <p:nvSpPr>
              <p:cNvPr id="27" name="Rectangle 16">
                <a:extLst>
                  <a:ext uri="{FF2B5EF4-FFF2-40B4-BE49-F238E27FC236}">
                    <a16:creationId xmlns:a16="http://schemas.microsoft.com/office/drawing/2014/main" id="{F9F46465-F75E-9246-B1C3-89877512B204}"/>
                  </a:ext>
                </a:extLst>
              </p:cNvPr>
              <p:cNvSpPr/>
              <p:nvPr/>
            </p:nvSpPr>
            <p:spPr>
              <a:xfrm>
                <a:off x="7267284" y="4579937"/>
                <a:ext cx="2157915" cy="365125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</p:grpSp>
        <p:grpSp>
          <p:nvGrpSpPr>
            <p:cNvPr id="28" name="Group 46">
              <a:extLst>
                <a:ext uri="{FF2B5EF4-FFF2-40B4-BE49-F238E27FC236}">
                  <a16:creationId xmlns:a16="http://schemas.microsoft.com/office/drawing/2014/main" id="{434A68B3-BF80-454E-A84C-204A620AD98B}"/>
                </a:ext>
              </a:extLst>
            </p:cNvPr>
            <p:cNvGrpSpPr/>
            <p:nvPr/>
          </p:nvGrpSpPr>
          <p:grpSpPr>
            <a:xfrm>
              <a:off x="7890214" y="5185652"/>
              <a:ext cx="2157916" cy="1235800"/>
              <a:chOff x="9983590" y="4138215"/>
              <a:chExt cx="2157916" cy="1235800"/>
            </a:xfrm>
          </p:grpSpPr>
          <p:sp>
            <p:nvSpPr>
              <p:cNvPr id="29" name="Rectangle 13">
                <a:extLst>
                  <a:ext uri="{FF2B5EF4-FFF2-40B4-BE49-F238E27FC236}">
                    <a16:creationId xmlns:a16="http://schemas.microsoft.com/office/drawing/2014/main" id="{F8F2A304-1F1A-F840-8320-4A17D8F5E58B}"/>
                  </a:ext>
                </a:extLst>
              </p:cNvPr>
              <p:cNvSpPr/>
              <p:nvPr/>
            </p:nvSpPr>
            <p:spPr>
              <a:xfrm>
                <a:off x="9983591" y="4138215"/>
                <a:ext cx="2157915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err="1"/>
                  <a:t>FluffyRaccoon</a:t>
                </a:r>
                <a:endParaRPr lang="en-US" sz="1100" b="1" dirty="0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A9C2925D-73BF-4742-B6D3-81746186B24A}"/>
                  </a:ext>
                </a:extLst>
              </p:cNvPr>
              <p:cNvSpPr/>
              <p:nvPr/>
            </p:nvSpPr>
            <p:spPr>
              <a:xfrm>
                <a:off x="9983591" y="494506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  <p:sp>
            <p:nvSpPr>
              <p:cNvPr id="31" name="Rectangle 16">
                <a:extLst>
                  <a:ext uri="{FF2B5EF4-FFF2-40B4-BE49-F238E27FC236}">
                    <a16:creationId xmlns:a16="http://schemas.microsoft.com/office/drawing/2014/main" id="{90B872A1-197F-9A47-BCA6-185AF209B870}"/>
                  </a:ext>
                </a:extLst>
              </p:cNvPr>
              <p:cNvSpPr/>
              <p:nvPr/>
            </p:nvSpPr>
            <p:spPr>
              <a:xfrm>
                <a:off x="9983590" y="4517782"/>
                <a:ext cx="2157915" cy="428953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100" dirty="0"/>
              </a:p>
            </p:txBody>
          </p:sp>
        </p:grp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42797AD8-1938-354E-B4D8-BFEE78F5622B}"/>
                </a:ext>
              </a:extLst>
            </p:cNvPr>
            <p:cNvSpPr txBox="1"/>
            <p:nvPr/>
          </p:nvSpPr>
          <p:spPr>
            <a:xfrm>
              <a:off x="9538200" y="2659062"/>
              <a:ext cx="1321806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600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DD72B1D1-045D-3E45-B717-DAA7B39B7820}"/>
                </a:ext>
              </a:extLst>
            </p:cNvPr>
            <p:cNvSpPr txBox="1"/>
            <p:nvPr/>
          </p:nvSpPr>
          <p:spPr>
            <a:xfrm>
              <a:off x="7176000" y="2659062"/>
              <a:ext cx="1321806" cy="495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25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503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8755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006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259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7510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3762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014" algn="l" defTabSz="93250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600" dirty="0" err="1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</a:rPr>
                <a:t>extends</a:t>
              </a:r>
              <a:endParaRPr lang="de-DE" sz="16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Dreieck 33">
              <a:extLst>
                <a:ext uri="{FF2B5EF4-FFF2-40B4-BE49-F238E27FC236}">
                  <a16:creationId xmlns:a16="http://schemas.microsoft.com/office/drawing/2014/main" id="{A4A223C1-73BF-D04D-8912-9A32D5ABC25C}"/>
                </a:ext>
              </a:extLst>
            </p:cNvPr>
            <p:cNvSpPr/>
            <p:nvPr/>
          </p:nvSpPr>
          <p:spPr bwMode="auto">
            <a:xfrm>
              <a:off x="8830313" y="2489686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1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Gewinkelte Verbindung 34">
              <a:extLst>
                <a:ext uri="{FF2B5EF4-FFF2-40B4-BE49-F238E27FC236}">
                  <a16:creationId xmlns:a16="http://schemas.microsoft.com/office/drawing/2014/main" id="{E8229A71-4E23-DC45-8BC1-77DE37CF6367}"/>
                </a:ext>
              </a:extLst>
            </p:cNvPr>
            <p:cNvCxnSpPr>
              <a:cxnSpLocks/>
              <a:stCxn id="19" idx="0"/>
              <a:endCxn id="34" idx="3"/>
            </p:cNvCxnSpPr>
            <p:nvPr/>
          </p:nvCxnSpPr>
          <p:spPr>
            <a:xfrm rot="5400000" flipH="1" flipV="1">
              <a:off x="7456147" y="1904918"/>
              <a:ext cx="694961" cy="2321698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winkelte Verbindung 35">
              <a:extLst>
                <a:ext uri="{FF2B5EF4-FFF2-40B4-BE49-F238E27FC236}">
                  <a16:creationId xmlns:a16="http://schemas.microsoft.com/office/drawing/2014/main" id="{98A3A886-D0DF-9741-9673-F9723A29FFAC}"/>
                </a:ext>
              </a:extLst>
            </p:cNvPr>
            <p:cNvCxnSpPr>
              <a:cxnSpLocks/>
              <a:stCxn id="24" idx="0"/>
              <a:endCxn id="34" idx="3"/>
            </p:cNvCxnSpPr>
            <p:nvPr/>
          </p:nvCxnSpPr>
          <p:spPr>
            <a:xfrm rot="16200000" flipV="1">
              <a:off x="9778633" y="1904129"/>
              <a:ext cx="702776" cy="2331090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winkelte Verbindung 36">
              <a:extLst>
                <a:ext uri="{FF2B5EF4-FFF2-40B4-BE49-F238E27FC236}">
                  <a16:creationId xmlns:a16="http://schemas.microsoft.com/office/drawing/2014/main" id="{7BD583E2-3079-B94B-BE98-1114265F621B}"/>
                </a:ext>
              </a:extLst>
            </p:cNvPr>
            <p:cNvCxnSpPr>
              <a:stCxn id="15" idx="0"/>
              <a:endCxn id="34" idx="3"/>
            </p:cNvCxnSpPr>
            <p:nvPr/>
          </p:nvCxnSpPr>
          <p:spPr>
            <a:xfrm rot="16200000" flipV="1">
              <a:off x="8619742" y="3063021"/>
              <a:ext cx="694167" cy="4697"/>
            </a:xfrm>
            <a:prstGeom prst="bentConnector3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reieck 37">
              <a:extLst>
                <a:ext uri="{FF2B5EF4-FFF2-40B4-BE49-F238E27FC236}">
                  <a16:creationId xmlns:a16="http://schemas.microsoft.com/office/drawing/2014/main" id="{B73F92B7-53E7-214C-A076-F8FACA05C896}"/>
                </a:ext>
              </a:extLst>
            </p:cNvPr>
            <p:cNvSpPr/>
            <p:nvPr/>
          </p:nvSpPr>
          <p:spPr bwMode="auto">
            <a:xfrm>
              <a:off x="8835008" y="4663052"/>
              <a:ext cx="268325" cy="228600"/>
            </a:xfrm>
            <a:prstGeom prst="triangle">
              <a:avLst/>
            </a:prstGeom>
            <a:noFill/>
            <a:ln w="317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endParaRPr lang="de-DE" sz="1100" spc="-10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FC227101-7E27-B743-9042-6B4B7BC5D251}"/>
                </a:ext>
              </a:extLst>
            </p:cNvPr>
            <p:cNvCxnSpPr>
              <a:stCxn id="29" idx="0"/>
              <a:endCxn id="38" idx="3"/>
            </p:cNvCxnSpPr>
            <p:nvPr/>
          </p:nvCxnSpPr>
          <p:spPr>
            <a:xfrm flipH="1" flipV="1">
              <a:off x="8969171" y="4891652"/>
              <a:ext cx="2" cy="29400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558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D1378C-23F3-8340-B2D8-1F1753E62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Vererbung</a:t>
            </a:r>
            <a:r>
              <a:rPr lang="en-US" dirty="0"/>
              <a:t> in Java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das </a:t>
            </a:r>
            <a:r>
              <a:rPr lang="en-US" dirty="0" err="1"/>
              <a:t>Schlüsselwort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gekennzeichnet</a:t>
            </a: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kann</a:t>
            </a:r>
            <a:r>
              <a:rPr lang="en-US" dirty="0"/>
              <a:t> auf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dirty="0"/>
              <a:t> Member </a:t>
            </a:r>
            <a:r>
              <a:rPr lang="en-US" dirty="0" err="1"/>
              <a:t>zugegriffen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n-US" dirty="0"/>
              <a:t> 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/>
              <a:t>Operationen</a:t>
            </a:r>
            <a:r>
              <a:rPr lang="en-US" dirty="0"/>
              <a:t> </a:t>
            </a:r>
            <a:r>
              <a:rPr lang="en-US" dirty="0" err="1"/>
              <a:t>überschrieben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57F0F9-F9C3-9B4E-8527-BFE28401B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23A5-759D-DF46-901D-E1EC222F01D0}" type="datetime3">
              <a:rPr lang="de-DE" smtClean="0"/>
              <a:t>09/12/2022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85422E-1332-914E-8CE1-5A2114CD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F3B19C-AF1A-014B-82F3-FE130D78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AAA80DC-51F5-784C-A5FD-DDA3BC40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 (V)</a:t>
            </a:r>
            <a:endParaRPr lang="en-GB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F80B59B-6FF6-8941-AE52-9342981AB5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0150" y="572400"/>
            <a:ext cx="370205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5E5222-2784-B542-A5FF-F8009B68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Wird ein Objekt von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dirty="0"/>
              <a:t> angelegt, so beginnt der Compiler bei den Eigenschaften der Elternklasse, also von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/>
              <a:t>Nach konstruieren der Teile von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</a:t>
            </a:r>
            <a:r>
              <a:rPr lang="de-DE" dirty="0"/>
              <a:t> werden die neuen Elemente der Subklasse gebildet</a:t>
            </a:r>
          </a:p>
          <a:p>
            <a:r>
              <a:rPr lang="de-DE" dirty="0"/>
              <a:t>Vorgehen bei großen Hierarchien über mehrere Ebenen hinweg äquivalent</a:t>
            </a:r>
          </a:p>
          <a:p>
            <a:pPr lvl="2"/>
            <a:endParaRPr lang="de-DE" dirty="0"/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597FA8-1C26-DB4E-BDDF-DC46722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210A3E-8EA3-174E-A6CE-AD3C613A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ACEDEE-DE6F-0F45-8C5B-879DF524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D809DE5-FFCA-2348-976D-2511591A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 (VI)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90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77BBA4-100C-0145-86EB-52932CDB0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9"/>
            <a:ext cx="8243887" cy="3759042"/>
          </a:xfrm>
        </p:spPr>
        <p:txBody>
          <a:bodyPr/>
          <a:lstStyle/>
          <a:p>
            <a:r>
              <a:rPr lang="de-DE" dirty="0"/>
              <a:t>Möchte man auf Operationen der Elternklasse zugreifen so muss dies explizit geschrieben werden, dies erfolgt über das Schlüsselwort </a:t>
            </a:r>
            <a:r>
              <a:rPr lang="de-DE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de-DE" dirty="0"/>
              <a:t> bezeichnet immer die nächsthöhere Elternklasse</a:t>
            </a:r>
          </a:p>
          <a:p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BC269D-7723-0049-B070-799DAD356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0F6-76A5-1141-906A-0C3D54B9BE3D}" type="datetime3">
              <a:rPr lang="de-DE" smtClean="0"/>
              <a:t>09/12/2022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27CC30-D52A-7245-BE71-DA902165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Programmierung &amp; Softwareentwicklung - Vortragsübung - Vererbung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6D0F99-8B06-DB4B-8565-FA901EB7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4B409F3-A42A-1A47-AECB-70BBD3B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Vererbung (VII)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85026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1421</Words>
  <Application>Microsoft Macintosh PowerPoint</Application>
  <PresentationFormat>Bildschirmpräsentation (16:9)</PresentationFormat>
  <Paragraphs>326</Paragraphs>
  <Slides>39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Consolas</vt:lpstr>
      <vt:lpstr>Courier New</vt:lpstr>
      <vt:lpstr>Uni_Stuttgart</vt:lpstr>
      <vt:lpstr>PowerPoint-Präsentation</vt:lpstr>
      <vt:lpstr>Vererbung</vt:lpstr>
      <vt:lpstr>Vererbung</vt:lpstr>
      <vt:lpstr>Vererbung</vt:lpstr>
      <vt:lpstr>Vererbung</vt:lpstr>
      <vt:lpstr>Vererbungshierarchie</vt:lpstr>
      <vt:lpstr>Vererbung (V)</vt:lpstr>
      <vt:lpstr>Vererbung (VI)</vt:lpstr>
      <vt:lpstr>Vererbung (VII)</vt:lpstr>
      <vt:lpstr>Vererbung (VIII)</vt:lpstr>
      <vt:lpstr>Nichtvererbbare Bestandteile</vt:lpstr>
      <vt:lpstr>Abstract</vt:lpstr>
      <vt:lpstr>Abstrakt (I)</vt:lpstr>
      <vt:lpstr>Abstrakt (II)</vt:lpstr>
      <vt:lpstr>Abstrakt (III)</vt:lpstr>
      <vt:lpstr>Aufgabe: Fehlersuche</vt:lpstr>
      <vt:lpstr>Fehlersuche….</vt:lpstr>
      <vt:lpstr>Fehlersuche….</vt:lpstr>
      <vt:lpstr>Fehlersuche….</vt:lpstr>
      <vt:lpstr>Fehlersuche….</vt:lpstr>
      <vt:lpstr>Fehlersuche….</vt:lpstr>
      <vt:lpstr>Vererbungsproblem</vt:lpstr>
      <vt:lpstr>Vererbungsproblem</vt:lpstr>
      <vt:lpstr>Vererbung (cont`d, IX)</vt:lpstr>
      <vt:lpstr>Interface (I)</vt:lpstr>
      <vt:lpstr>Interface (II)</vt:lpstr>
      <vt:lpstr>Interface (III)</vt:lpstr>
      <vt:lpstr>Interfaces ab Java 8 (simulierte Mehrfachvererbung)</vt:lpstr>
      <vt:lpstr>Interfaces</vt:lpstr>
      <vt:lpstr>Was sind default Operationen?</vt:lpstr>
      <vt:lpstr>Beispiel</vt:lpstr>
      <vt:lpstr>Mehrfachvererbung</vt:lpstr>
      <vt:lpstr>Mehrfachvererbung</vt:lpstr>
      <vt:lpstr>Polymorphie</vt:lpstr>
      <vt:lpstr>Polymorphie</vt:lpstr>
      <vt:lpstr>Instanceof</vt:lpstr>
      <vt:lpstr>Aufgabe</vt:lpstr>
      <vt:lpstr>Aufgabe (II)</vt:lpstr>
      <vt:lpstr>PowerPoint-Präsentation</vt:lpstr>
    </vt:vector>
  </TitlesOfParts>
  <Manager/>
  <Company>University of Stuttgart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Issue Management for Multi-Project, Multi-Team Microservice Architectures</dc:title>
  <dc:subject/>
  <dc:creator>Sandro Speth</dc:creator>
  <cp:keywords>Multi-Project Issues, Microservices</cp:keywords>
  <dc:description/>
  <cp:lastModifiedBy>Sandro Speth</cp:lastModifiedBy>
  <cp:revision>6</cp:revision>
  <cp:lastPrinted>2020-02-10T09:19:29Z</cp:lastPrinted>
  <dcterms:created xsi:type="dcterms:W3CDTF">2016-11-21T05:24:26Z</dcterms:created>
  <dcterms:modified xsi:type="dcterms:W3CDTF">2022-12-09T10:17:37Z</dcterms:modified>
  <cp:category/>
</cp:coreProperties>
</file>